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5" r:id="rId2"/>
  </p:sldMasterIdLst>
  <p:notesMasterIdLst>
    <p:notesMasterId r:id="rId52"/>
  </p:notesMasterIdLst>
  <p:sldIdLst>
    <p:sldId id="452" r:id="rId3"/>
    <p:sldId id="1865" r:id="rId4"/>
    <p:sldId id="1758" r:id="rId5"/>
    <p:sldId id="1784" r:id="rId6"/>
    <p:sldId id="1866" r:id="rId7"/>
    <p:sldId id="1799" r:id="rId8"/>
    <p:sldId id="1895" r:id="rId9"/>
    <p:sldId id="1867" r:id="rId10"/>
    <p:sldId id="1797" r:id="rId11"/>
    <p:sldId id="1900" r:id="rId12"/>
    <p:sldId id="1904" r:id="rId13"/>
    <p:sldId id="1896" r:id="rId14"/>
    <p:sldId id="1800" r:id="rId15"/>
    <p:sldId id="1868" r:id="rId16"/>
    <p:sldId id="1871" r:id="rId17"/>
    <p:sldId id="1806" r:id="rId18"/>
    <p:sldId id="1872" r:id="rId19"/>
    <p:sldId id="1873" r:id="rId20"/>
    <p:sldId id="1874" r:id="rId21"/>
    <p:sldId id="1875" r:id="rId22"/>
    <p:sldId id="1876" r:id="rId23"/>
    <p:sldId id="1877" r:id="rId24"/>
    <p:sldId id="1899" r:id="rId25"/>
    <p:sldId id="1905" r:id="rId26"/>
    <p:sldId id="1907" r:id="rId27"/>
    <p:sldId id="1906" r:id="rId28"/>
    <p:sldId id="1878" r:id="rId29"/>
    <p:sldId id="1879" r:id="rId30"/>
    <p:sldId id="1820" r:id="rId31"/>
    <p:sldId id="1824" r:id="rId32"/>
    <p:sldId id="1880" r:id="rId33"/>
    <p:sldId id="1881" r:id="rId34"/>
    <p:sldId id="1882" r:id="rId35"/>
    <p:sldId id="1883" r:id="rId36"/>
    <p:sldId id="1826" r:id="rId37"/>
    <p:sldId id="1885" r:id="rId38"/>
    <p:sldId id="1853" r:id="rId39"/>
    <p:sldId id="1886" r:id="rId40"/>
    <p:sldId id="1887" r:id="rId41"/>
    <p:sldId id="1908" r:id="rId42"/>
    <p:sldId id="1909" r:id="rId43"/>
    <p:sldId id="1898" r:id="rId44"/>
    <p:sldId id="1897" r:id="rId45"/>
    <p:sldId id="1901" r:id="rId46"/>
    <p:sldId id="1903" r:id="rId47"/>
    <p:sldId id="1910" r:id="rId48"/>
    <p:sldId id="1911" r:id="rId49"/>
    <p:sldId id="1912" r:id="rId50"/>
    <p:sldId id="19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D5"/>
    <a:srgbClr val="53D5A8"/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6"/>
    <p:restoredTop sz="95364"/>
  </p:normalViewPr>
  <p:slideViewPr>
    <p:cSldViewPr snapToGrid="0" snapToObjects="1">
      <p:cViewPr>
        <p:scale>
          <a:sx n="98" d="100"/>
          <a:sy n="98" d="100"/>
        </p:scale>
        <p:origin x="1328" y="184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67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12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6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94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92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32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9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7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53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8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709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48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14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061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96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77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51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8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42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55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4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3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6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65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86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04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97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94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37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5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34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1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9/8/19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0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9.tiff"/><Relationship Id="rId18" Type="http://schemas.openxmlformats.org/officeDocument/2006/relationships/image" Target="../media/image24.tiff"/><Relationship Id="rId3" Type="http://schemas.openxmlformats.org/officeDocument/2006/relationships/image" Target="../media/image1.emf"/><Relationship Id="rId21" Type="http://schemas.openxmlformats.org/officeDocument/2006/relationships/image" Target="../media/image27.tiff"/><Relationship Id="rId7" Type="http://schemas.openxmlformats.org/officeDocument/2006/relationships/image" Target="../media/image5.emf"/><Relationship Id="rId12" Type="http://schemas.openxmlformats.org/officeDocument/2006/relationships/image" Target="../media/image18.tiff"/><Relationship Id="rId17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tiff"/><Relationship Id="rId20" Type="http://schemas.openxmlformats.org/officeDocument/2006/relationships/image" Target="../media/image2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11" Type="http://schemas.openxmlformats.org/officeDocument/2006/relationships/image" Target="../media/image17.tiff"/><Relationship Id="rId5" Type="http://schemas.openxmlformats.org/officeDocument/2006/relationships/image" Target="../media/image3.emf"/><Relationship Id="rId15" Type="http://schemas.openxmlformats.org/officeDocument/2006/relationships/image" Target="../media/image21.tiff"/><Relationship Id="rId23" Type="http://schemas.openxmlformats.org/officeDocument/2006/relationships/image" Target="../media/image29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2.emf"/><Relationship Id="rId9" Type="http://schemas.openxmlformats.org/officeDocument/2006/relationships/image" Target="../media/image15.tiff"/><Relationship Id="rId14" Type="http://schemas.openxmlformats.org/officeDocument/2006/relationships/image" Target="../media/image20.tiff"/><Relationship Id="rId2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6.tiff"/><Relationship Id="rId18" Type="http://schemas.openxmlformats.org/officeDocument/2006/relationships/image" Target="../media/image23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3.tiff"/><Relationship Id="rId17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2.tiff"/><Relationship Id="rId5" Type="http://schemas.openxmlformats.org/officeDocument/2006/relationships/image" Target="../media/image3.emf"/><Relationship Id="rId15" Type="http://schemas.openxmlformats.org/officeDocument/2006/relationships/image" Target="../media/image35.tiff"/><Relationship Id="rId10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31.tiff"/><Relationship Id="rId1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16.tiff"/><Relationship Id="rId5" Type="http://schemas.openxmlformats.org/officeDocument/2006/relationships/image" Target="../media/image2.emf"/><Relationship Id="rId10" Type="http://schemas.openxmlformats.org/officeDocument/2006/relationships/image" Target="../media/image47.tiff"/><Relationship Id="rId4" Type="http://schemas.openxmlformats.org/officeDocument/2006/relationships/image" Target="../media/image4.emf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16.tiff"/><Relationship Id="rId5" Type="http://schemas.openxmlformats.org/officeDocument/2006/relationships/image" Target="../media/image2.emf"/><Relationship Id="rId10" Type="http://schemas.openxmlformats.org/officeDocument/2006/relationships/image" Target="../media/image47.tiff"/><Relationship Id="rId4" Type="http://schemas.openxmlformats.org/officeDocument/2006/relationships/image" Target="../media/image4.emf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6484.pdf" TargetMode="External"/><Relationship Id="rId2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JVehm5Ohg4" TargetMode="External"/><Relationship Id="rId5" Type="http://schemas.openxmlformats.org/officeDocument/2006/relationships/hyperlink" Target="https://arxiv.org/pdf/1611.06224.pdf" TargetMode="External"/><Relationship Id="rId4" Type="http://schemas.openxmlformats.org/officeDocument/2006/relationships/hyperlink" Target="https://www.tensorflow.org/tfx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michelangelo/" TargetMode="External"/><Relationship Id="rId7" Type="http://schemas.openxmlformats.org/officeDocument/2006/relationships/hyperlink" Target="https://blog.twitter.com/engineering/en_us/topics/insights/2018/twittertensorflow.html" TargetMode="External"/><Relationship Id="rId2" Type="http://schemas.openxmlformats.org/officeDocument/2006/relationships/hyperlink" Target="https://towardsdatascience.com/doing-machine-learning-the-uber-way-five-lessons-from-the-first-three-years-of-michelangelo-da584a857c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ubeflow.org/" TargetMode="External"/><Relationship Id="rId5" Type="http://schemas.openxmlformats.org/officeDocument/2006/relationships/hyperlink" Target="https://www.sysml.cc/doc/2019/demo_33.pdf" TargetMode="External"/><Relationship Id="rId4" Type="http://schemas.openxmlformats.org/officeDocument/2006/relationships/hyperlink" Target="https://engineering.fb.com/core-data/introducing-fblearner-flow-facebook-s-ai-backbone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514350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07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Lifecycle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AF981-4345-044D-89B9-1AB44D21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Feature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B9C33-A2DF-B947-BFC1-59E24DB9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2201"/>
          </a:xfrm>
        </p:spPr>
        <p:txBody>
          <a:bodyPr/>
          <a:lstStyle/>
          <a:p>
            <a:r>
              <a:rPr lang="en-US" b="1" dirty="0"/>
              <a:t>Features:</a:t>
            </a:r>
            <a:r>
              <a:rPr lang="en-US" dirty="0"/>
              <a:t> properties or characteristic of the input</a:t>
            </a:r>
          </a:p>
          <a:p>
            <a:r>
              <a:rPr lang="en-US" b="1" dirty="0"/>
              <a:t>Click Prediction Example: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20DD2E9-5036-6C45-9559-6720A20A4166}"/>
              </a:ext>
            </a:extLst>
          </p:cNvPr>
          <p:cNvSpPr/>
          <p:nvPr/>
        </p:nvSpPr>
        <p:spPr>
          <a:xfrm>
            <a:off x="708155" y="3302492"/>
            <a:ext cx="2499840" cy="852616"/>
          </a:xfrm>
          <a:prstGeom prst="wedgeRoundRectCallout">
            <a:avLst>
              <a:gd name="adj1" fmla="val -21204"/>
              <a:gd name="adj2" fmla="val 1215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about User and Content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416F984-0E98-DE42-8440-CAF6030A3991}"/>
              </a:ext>
            </a:extLst>
          </p:cNvPr>
          <p:cNvSpPr/>
          <p:nvPr/>
        </p:nvSpPr>
        <p:spPr>
          <a:xfrm>
            <a:off x="274089" y="5503735"/>
            <a:ext cx="2499841" cy="852616"/>
          </a:xfrm>
          <a:prstGeom prst="wedgeRoundRectCallout">
            <a:avLst>
              <a:gd name="adj1" fmla="val 35349"/>
              <a:gd name="adj2" fmla="val -8246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user will click on the content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3A2A32-ECE9-8542-B3BC-B078DA1CA279}"/>
              </a:ext>
            </a:extLst>
          </p:cNvPr>
          <p:cNvGrpSpPr/>
          <p:nvPr/>
        </p:nvGrpSpPr>
        <p:grpSpPr>
          <a:xfrm>
            <a:off x="103709" y="4334495"/>
            <a:ext cx="2560246" cy="891593"/>
            <a:chOff x="103709" y="4334495"/>
            <a:chExt cx="2560246" cy="8915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D04A0D-B780-CE4C-B888-CDB7882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155" y="4756188"/>
              <a:ext cx="1955800" cy="4699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6050B-C969-F64F-994A-2DD77376F35E}"/>
                </a:ext>
              </a:extLst>
            </p:cNvPr>
            <p:cNvSpPr txBox="1"/>
            <p:nvPr/>
          </p:nvSpPr>
          <p:spPr>
            <a:xfrm>
              <a:off x="103709" y="4334495"/>
              <a:ext cx="9669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Model: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C87DA7-F9EA-C14E-8A14-A9A4872DFFE3}"/>
              </a:ext>
            </a:extLst>
          </p:cNvPr>
          <p:cNvCxnSpPr/>
          <p:nvPr/>
        </p:nvCxnSpPr>
        <p:spPr>
          <a:xfrm>
            <a:off x="3530278" y="3183038"/>
            <a:ext cx="0" cy="354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48FE74-7598-0B4E-AD3A-CD919F6CBA87}"/>
              </a:ext>
            </a:extLst>
          </p:cNvPr>
          <p:cNvSpPr txBox="1"/>
          <p:nvPr/>
        </p:nvSpPr>
        <p:spPr>
          <a:xfrm>
            <a:off x="3772106" y="3117826"/>
            <a:ext cx="2651688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Simple Logistic Model:</a:t>
            </a:r>
          </a:p>
          <a:p>
            <a:r>
              <a:rPr lang="en-US" sz="1200" dirty="0"/>
              <a:t>(”Perceptron”)*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CF8D4B-EB7E-7B4B-A2DF-A5007D0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94" y="3217439"/>
            <a:ext cx="5199042" cy="826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AFB94-1A3D-4F47-A3A6-51B6DC89ADFB}"/>
              </a:ext>
            </a:extLst>
          </p:cNvPr>
          <p:cNvSpPr txBox="1"/>
          <p:nvPr/>
        </p:nvSpPr>
        <p:spPr>
          <a:xfrm>
            <a:off x="5023641" y="6548900"/>
            <a:ext cx="72298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* Technically the original perceptron used a 0/1 non-linearity but this is a common abuse of terminology.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374EAB6-C1A5-0C47-B91B-45494B5B1BA3}"/>
              </a:ext>
            </a:extLst>
          </p:cNvPr>
          <p:cNvSpPr/>
          <p:nvPr/>
        </p:nvSpPr>
        <p:spPr>
          <a:xfrm>
            <a:off x="7429725" y="2361988"/>
            <a:ext cx="3524169" cy="740736"/>
          </a:xfrm>
          <a:prstGeom prst="wedgeRoundRectCallout">
            <a:avLst>
              <a:gd name="adj1" fmla="val -8103"/>
              <a:gd name="adj2" fmla="val 1060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function extract numeric properties from x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413EA-3C92-264F-B16E-CC49550B1D57}"/>
              </a:ext>
            </a:extLst>
          </p:cNvPr>
          <p:cNvSpPr txBox="1"/>
          <p:nvPr/>
        </p:nvSpPr>
        <p:spPr>
          <a:xfrm>
            <a:off x="3731861" y="4040695"/>
            <a:ext cx="1944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Useful features?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63AFE-7047-E846-BBB0-EC01501A6886}"/>
              </a:ext>
            </a:extLst>
          </p:cNvPr>
          <p:cNvSpPr txBox="1"/>
          <p:nvPr/>
        </p:nvSpPr>
        <p:spPr>
          <a:xfrm>
            <a:off x="3731861" y="4490382"/>
            <a:ext cx="601318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age, gender, and click history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Product Features: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Price, popularity, and description…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Combined (Cross)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I(20 &lt; age &lt; 30, male, “</a:t>
            </a:r>
            <a:r>
              <a:rPr lang="en-US" dirty="0" err="1"/>
              <a:t>xbox</a:t>
            </a:r>
            <a:r>
              <a:rPr lang="en-US" dirty="0"/>
              <a:t>” in desc)…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16B748A-5416-8D49-BF35-ABD0BFD730CB}"/>
              </a:ext>
            </a:extLst>
          </p:cNvPr>
          <p:cNvSpPr/>
          <p:nvPr/>
        </p:nvSpPr>
        <p:spPr>
          <a:xfrm>
            <a:off x="8638573" y="4334496"/>
            <a:ext cx="2845272" cy="630462"/>
          </a:xfrm>
          <a:prstGeom prst="wedgeRoundRectCallout">
            <a:avLst>
              <a:gd name="adj1" fmla="val -72853"/>
              <a:gd name="adj2" fmla="val 4255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Recurrent NN output..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71D08E0-F16C-444C-9F0B-551ABBF2B155}"/>
              </a:ext>
            </a:extLst>
          </p:cNvPr>
          <p:cNvSpPr/>
          <p:nvPr/>
        </p:nvSpPr>
        <p:spPr>
          <a:xfrm>
            <a:off x="8966402" y="5130503"/>
            <a:ext cx="2845272" cy="627664"/>
          </a:xfrm>
          <a:prstGeom prst="wedgeRoundRectCallout">
            <a:avLst>
              <a:gd name="adj1" fmla="val -66344"/>
              <a:gd name="adj2" fmla="val 23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Language Model Embedding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313A65C5-F4AE-5449-A98C-7F1AFB427909}"/>
              </a:ext>
            </a:extLst>
          </p:cNvPr>
          <p:cNvSpPr/>
          <p:nvPr/>
        </p:nvSpPr>
        <p:spPr>
          <a:xfrm>
            <a:off x="9191810" y="5826105"/>
            <a:ext cx="2845272" cy="627664"/>
          </a:xfrm>
          <a:prstGeom prst="wedgeRoundRectCallout">
            <a:avLst>
              <a:gd name="adj1" fmla="val -58615"/>
              <a:gd name="adj2" fmla="val 4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coded features</a:t>
            </a:r>
          </a:p>
        </p:txBody>
      </p:sp>
    </p:spTree>
    <p:extLst>
      <p:ext uri="{BB962C8B-B14F-4D97-AF65-F5344CB8AC3E}">
        <p14:creationId xmlns:p14="http://schemas.microsoft.com/office/powerpoint/2010/main" val="30649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/>
      <p:bldP spid="18" grpId="0"/>
      <p:bldP spid="19" grpId="0" animBg="1"/>
      <p:bldP spid="20" grpId="0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FA3-5E2E-3549-9343-BF83605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 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B6CC-6338-5343-BC6A-1AB14301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3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Feature Joins:</a:t>
            </a:r>
            <a:r>
              <a:rPr lang="en-US" sz="2400" dirty="0"/>
              <a:t> combine multiple data source in a feature</a:t>
            </a:r>
            <a:endParaRPr lang="en-US" sz="2400" b="1" dirty="0"/>
          </a:p>
          <a:p>
            <a:r>
              <a:rPr lang="en-US" sz="2400" b="1" dirty="0"/>
              <a:t>Feature Reuse</a:t>
            </a:r>
            <a:r>
              <a:rPr lang="en-US" sz="2400" dirty="0"/>
              <a:t>: good features can aid in many tasks</a:t>
            </a:r>
          </a:p>
          <a:p>
            <a:pPr lvl="1"/>
            <a:r>
              <a:rPr lang="en-US" sz="2000" i="1" dirty="0"/>
              <a:t>Example: </a:t>
            </a:r>
            <a:r>
              <a:rPr lang="en-US" sz="2000" dirty="0"/>
              <a:t>product embeddings, user tags, …</a:t>
            </a:r>
          </a:p>
          <a:p>
            <a:r>
              <a:rPr lang="en-US" sz="2400" b="1" dirty="0"/>
              <a:t>Predictions as Features: </a:t>
            </a:r>
            <a:r>
              <a:rPr lang="en-US" sz="2400" dirty="0"/>
              <a:t>predictions for one task (e.g., products in an image) can be useful features for another (e.g., ad targeting)</a:t>
            </a:r>
            <a:endParaRPr lang="en-US" sz="2400" b="1" dirty="0"/>
          </a:p>
          <a:p>
            <a:r>
              <a:rPr lang="en-US" sz="2400" b="1" dirty="0"/>
              <a:t>Feature Tables/Caches: </a:t>
            </a:r>
            <a:r>
              <a:rPr lang="en-US" sz="2400" dirty="0"/>
              <a:t>features are often pre-computed and cached</a:t>
            </a:r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000" dirty="0"/>
              <a:t>Requires tracking data and compute and feature versions</a:t>
            </a:r>
          </a:p>
          <a:p>
            <a:r>
              <a:rPr lang="en-US" sz="2400" b="1" dirty="0"/>
              <a:t>Dynamic Features: </a:t>
            </a:r>
            <a:r>
              <a:rPr lang="en-US" sz="2400" dirty="0"/>
              <a:t>features can often be modified faster than models</a:t>
            </a:r>
          </a:p>
          <a:p>
            <a:pPr lvl="1"/>
            <a:r>
              <a:rPr lang="en-US" sz="2000" dirty="0"/>
              <a:t>Useful for addressing fast changing dynamics (e.g., user preferences can be encoded in click history features).</a:t>
            </a:r>
          </a:p>
          <a:p>
            <a:pPr lvl="1"/>
            <a:r>
              <a:rPr lang="en-US" sz="2000" b="1" dirty="0"/>
              <a:t>Issue:</a:t>
            </a:r>
            <a:r>
              <a:rPr lang="en-US" sz="2000" dirty="0"/>
              <a:t> resulting potential covariate shift can be problematic</a:t>
            </a:r>
          </a:p>
        </p:txBody>
      </p:sp>
    </p:spTree>
    <p:extLst>
      <p:ext uri="{BB962C8B-B14F-4D97-AF65-F5344CB8AC3E}">
        <p14:creationId xmlns:p14="http://schemas.microsoft.com/office/powerpoint/2010/main" val="78690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3064BE4F-B51C-0B4A-85A6-BFA0E8FFC49E}"/>
              </a:ext>
            </a:extLst>
          </p:cNvPr>
          <p:cNvSpPr/>
          <p:nvPr/>
        </p:nvSpPr>
        <p:spPr>
          <a:xfrm>
            <a:off x="7118508" y="4193793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101BEE-485F-FC4F-BBE2-8F43AA2FF584}"/>
              </a:ext>
            </a:extLst>
          </p:cNvPr>
          <p:cNvSpPr/>
          <p:nvPr/>
        </p:nvSpPr>
        <p:spPr>
          <a:xfrm>
            <a:off x="8443118" y="422154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5448C2-F0AD-8B4A-B144-D915008F546E}"/>
              </a:ext>
            </a:extLst>
          </p:cNvPr>
          <p:cNvSpPr/>
          <p:nvPr/>
        </p:nvSpPr>
        <p:spPr>
          <a:xfrm>
            <a:off x="8944468" y="461626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2FF7A6-15A6-0541-95B6-56AB5264DB85}"/>
              </a:ext>
            </a:extLst>
          </p:cNvPr>
          <p:cNvSpPr/>
          <p:nvPr/>
        </p:nvSpPr>
        <p:spPr>
          <a:xfrm>
            <a:off x="9907756" y="4278929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CA945E-02CD-624A-BC1B-5B629BF807CD}"/>
              </a:ext>
            </a:extLst>
          </p:cNvPr>
          <p:cNvSpPr/>
          <p:nvPr/>
        </p:nvSpPr>
        <p:spPr>
          <a:xfrm>
            <a:off x="2837227" y="4405030"/>
            <a:ext cx="138495" cy="23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69EE5C-C1C7-7747-B82D-3EAD5E295010}"/>
              </a:ext>
            </a:extLst>
          </p:cNvPr>
          <p:cNvSpPr/>
          <p:nvPr/>
        </p:nvSpPr>
        <p:spPr>
          <a:xfrm>
            <a:off x="4597512" y="4221547"/>
            <a:ext cx="13849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401F15-2990-5140-9284-3684C636C816}"/>
              </a:ext>
            </a:extLst>
          </p:cNvPr>
          <p:cNvSpPr/>
          <p:nvPr/>
        </p:nvSpPr>
        <p:spPr>
          <a:xfrm>
            <a:off x="298580" y="4841268"/>
            <a:ext cx="5537039" cy="1850432"/>
          </a:xfrm>
          <a:prstGeom prst="roundRect">
            <a:avLst>
              <a:gd name="adj" fmla="val 8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8B10-EFE3-C84E-9694-0200D1B5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9018"/>
            <a:ext cx="10801350" cy="132556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25CF-82ED-6C44-9F1B-005A27FD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38" y="1307485"/>
            <a:ext cx="10515600" cy="2348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parameters</a:t>
            </a:r>
            <a:r>
              <a:rPr lang="en-US" dirty="0"/>
              <a:t> and more generally </a:t>
            </a:r>
            <a:r>
              <a:rPr lang="en-US" b="1" dirty="0"/>
              <a:t>configuration details</a:t>
            </a:r>
            <a:r>
              <a:rPr lang="en-US" dirty="0"/>
              <a:t> that are not directly determined through training</a:t>
            </a:r>
          </a:p>
          <a:p>
            <a:pPr lvl="1"/>
            <a:r>
              <a:rPr lang="en-US" dirty="0"/>
              <a:t>set by hand or tuned using cross validation</a:t>
            </a:r>
          </a:p>
          <a:p>
            <a:pPr lvl="1"/>
            <a:r>
              <a:rPr lang="en-US" dirty="0"/>
              <a:t>why not learn directly?</a:t>
            </a:r>
          </a:p>
          <a:p>
            <a:r>
              <a:rPr lang="en-US" dirty="0"/>
              <a:t>Find the Hyperparameters:</a:t>
            </a: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729B22-74E6-3C4C-990D-F2CBA4BAEB58}"/>
              </a:ext>
            </a:extLst>
          </p:cNvPr>
          <p:cNvGrpSpPr/>
          <p:nvPr/>
        </p:nvGrpSpPr>
        <p:grpSpPr>
          <a:xfrm>
            <a:off x="391455" y="3590741"/>
            <a:ext cx="11800545" cy="3572646"/>
            <a:chOff x="391455" y="3590741"/>
            <a:chExt cx="11800545" cy="3572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035E65-0074-3D4B-8F2A-D0D2761F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138" y="5171446"/>
              <a:ext cx="5082987" cy="15202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A7DDE6-3404-DB43-8C42-A361C1A39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86" y="4094487"/>
              <a:ext cx="4198505" cy="7304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73EEE-BCA6-ED4D-A31E-F199AB970600}"/>
                </a:ext>
              </a:extLst>
            </p:cNvPr>
            <p:cNvSpPr txBox="1"/>
            <p:nvPr/>
          </p:nvSpPr>
          <p:spPr>
            <a:xfrm>
              <a:off x="391455" y="3725155"/>
              <a:ext cx="135646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Objective: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64EE4-F1C2-E445-80CD-E12A3AC287FF}"/>
                </a:ext>
              </a:extLst>
            </p:cNvPr>
            <p:cNvSpPr txBox="1"/>
            <p:nvPr/>
          </p:nvSpPr>
          <p:spPr>
            <a:xfrm>
              <a:off x="391455" y="4841268"/>
              <a:ext cx="16273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Architecture: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228662-E315-4F42-A91C-4F75A6DA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7738" y="5625405"/>
              <a:ext cx="2874262" cy="15379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007BA-BC01-A84F-AAE1-F4D8A7619CCB}"/>
                </a:ext>
              </a:extLst>
            </p:cNvPr>
            <p:cNvSpPr txBox="1"/>
            <p:nvPr/>
          </p:nvSpPr>
          <p:spPr>
            <a:xfrm>
              <a:off x="5835619" y="3590741"/>
              <a:ext cx="21916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Training Algorithm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922D83-7AAD-2F44-8E8C-443B188C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9950" y="4050565"/>
              <a:ext cx="6136394" cy="1273906"/>
            </a:xfrm>
            <a:prstGeom prst="rect">
              <a:avLst/>
            </a:prstGeom>
          </p:spPr>
        </p:pic>
      </p:grp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61F314EA-5D59-244C-BCE9-163526AA2C7B}"/>
              </a:ext>
            </a:extLst>
          </p:cNvPr>
          <p:cNvSpPr/>
          <p:nvPr/>
        </p:nvSpPr>
        <p:spPr>
          <a:xfrm>
            <a:off x="5938840" y="4662194"/>
            <a:ext cx="2711419" cy="1276737"/>
          </a:xfrm>
          <a:prstGeom prst="wedgeRoundRectCallout">
            <a:avLst>
              <a:gd name="adj1" fmla="val -67050"/>
              <a:gd name="adj2" fmla="val 7761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is sometimes treated as separate from hyperparameters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245630D8-AAA6-4246-BB47-75497579D7D9}"/>
              </a:ext>
            </a:extLst>
          </p:cNvPr>
          <p:cNvSpPr/>
          <p:nvPr/>
        </p:nvSpPr>
        <p:spPr>
          <a:xfrm>
            <a:off x="6011870" y="6026593"/>
            <a:ext cx="2711419" cy="523968"/>
          </a:xfrm>
          <a:prstGeom prst="wedgeRoundRectCallout">
            <a:avLst>
              <a:gd name="adj1" fmla="val -62670"/>
              <a:gd name="adj2" fmla="val -4867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learned…</a:t>
            </a:r>
          </a:p>
        </p:txBody>
      </p:sp>
    </p:spTree>
    <p:extLst>
      <p:ext uri="{BB962C8B-B14F-4D97-AF65-F5344CB8AC3E}">
        <p14:creationId xmlns:p14="http://schemas.microsoft.com/office/powerpoint/2010/main" val="14763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3" grpId="0" animBg="1"/>
      <p:bldP spid="14" grpId="0" animBg="1"/>
      <p:bldP spid="25" grpId="0" animBg="1"/>
      <p:bldP spid="3" grpId="0" build="p" bldLvl="3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6172801" cy="3740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B3DC-8981-0049-B5B5-C4F902C803F3}"/>
              </a:ext>
            </a:extLst>
          </p:cNvPr>
          <p:cNvSpPr txBox="1"/>
          <p:nvPr/>
        </p:nvSpPr>
        <p:spPr>
          <a:xfrm>
            <a:off x="5813766" y="40216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4135-7B99-7444-89B0-775DCAD0F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454" y="1359464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64A09-E44C-2541-8FAC-8BC381CFE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099" y="1486464"/>
            <a:ext cx="15621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68CD-37D5-7348-8794-4E02893B4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3662" y="5204092"/>
            <a:ext cx="2446713" cy="130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C1B6-4F7C-D14F-8E8F-E6D443472B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2942838"/>
            <a:ext cx="2823825" cy="56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F8809-85E3-E44D-B3B8-7510700443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598" y="3740295"/>
            <a:ext cx="27432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81B46-75CE-FD41-9B75-7F10C694FB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279" y="5673198"/>
            <a:ext cx="3859981" cy="8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C2766-5A35-8547-BDB9-AB8E49EA24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9421" y="5301477"/>
            <a:ext cx="1498600" cy="134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566F1-EBD4-644A-A060-DF943B03EDC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3853349"/>
            <a:ext cx="2550984" cy="870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F1242-B482-B445-80B4-AFABFBEC4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2406" y="3834062"/>
            <a:ext cx="22987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E7572-B2B2-3B44-9D12-80A7AFC1D09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30" y="2986098"/>
            <a:ext cx="1955800" cy="564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28D92-07AD-7B4A-AAF8-5F5FBA134FE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8" y="1546368"/>
            <a:ext cx="1597319" cy="123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A02D0-9776-EE42-93C9-8C54DA14802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3812" y="4877443"/>
            <a:ext cx="1770234" cy="1770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E61B-6931-6C40-B0EC-AA80635ABB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04" y="4775701"/>
            <a:ext cx="29083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7BC75F-6915-B943-A9DC-C497865102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8758" y="5303780"/>
            <a:ext cx="2148405" cy="120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94B5F-ECE4-C943-A1D4-0A06190B7AB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652" y="4305088"/>
            <a:ext cx="2474292" cy="1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56E08-8B17-A24B-B9A2-CB74DA027B16}"/>
              </a:ext>
            </a:extLst>
          </p:cNvPr>
          <p:cNvGrpSpPr/>
          <p:nvPr/>
        </p:nvGrpSpPr>
        <p:grpSpPr>
          <a:xfrm rot="5400000">
            <a:off x="9124530" y="4585123"/>
            <a:ext cx="1175716" cy="1644095"/>
            <a:chOff x="5500116" y="2341794"/>
            <a:chExt cx="1277112" cy="178588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5D674-FD05-334A-B031-2AB0CC07570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6346B9-78CA-074C-AC96-EF95A916FCC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B555C0-4A8F-3B41-BB55-B85515C852D4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257B0-9F19-AD46-8E7F-C0EF572FFE47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EB691-6A49-BB47-9F05-65404B0AEA6B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DB8F5C-FC12-5847-B6F3-3FF0B0A1A27D}"/>
              </a:ext>
            </a:extLst>
          </p:cNvPr>
          <p:cNvSpPr txBox="1"/>
          <p:nvPr/>
        </p:nvSpPr>
        <p:spPr>
          <a:xfrm>
            <a:off x="8356812" y="4113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B3E437-F427-9945-8DF9-EB71CEE56768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</p:spTree>
    <p:extLst>
      <p:ext uri="{BB962C8B-B14F-4D97-AF65-F5344CB8AC3E}">
        <p14:creationId xmlns:p14="http://schemas.microsoft.com/office/powerpoint/2010/main" val="144268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6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12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7270056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-3372433" y="5519652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9D359C-F0C5-C944-8436-200AF3BC5E79}"/>
              </a:ext>
            </a:extLst>
          </p:cNvPr>
          <p:cNvSpPr txBox="1"/>
          <p:nvPr/>
        </p:nvSpPr>
        <p:spPr>
          <a:xfrm>
            <a:off x="531832" y="509573"/>
            <a:ext cx="107676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Why is it a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 directly produce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from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development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BAFA8-F21C-DC46-85A4-FC4330E15FC3}"/>
              </a:ext>
            </a:extLst>
          </p:cNvPr>
          <p:cNvSpPr txBox="1"/>
          <p:nvPr/>
        </p:nvSpPr>
        <p:spPr>
          <a:xfrm>
            <a:off x="943883" y="2280678"/>
            <a:ext cx="1014091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With just a trained model we are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unable to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models with new data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track data and code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debugging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capture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dependencies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for deployment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audit training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compliance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(e.g., GDPR)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600EA-425B-5E47-8EA4-CF19302FF4D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8657" y="3282505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4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8356812" y="4113280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44183C-849B-2844-82E2-FCFEA45CE85F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441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36573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24EF8-DEDD-524A-ACE0-F1957815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43" y="180549"/>
            <a:ext cx="10801350" cy="1643592"/>
          </a:xfrm>
        </p:spPr>
        <p:txBody>
          <a:bodyPr/>
          <a:lstStyle/>
          <a:p>
            <a:r>
              <a:rPr lang="en-US" dirty="0"/>
              <a:t>Training Pipelines Capture the </a:t>
            </a:r>
            <a:br>
              <a:rPr lang="en-US" dirty="0"/>
            </a:br>
            <a:r>
              <a:rPr lang="en-US" b="1" dirty="0"/>
              <a:t>Code</a:t>
            </a:r>
            <a:r>
              <a:rPr lang="en-US" dirty="0"/>
              <a:t> and </a:t>
            </a:r>
            <a:r>
              <a:rPr lang="en-US" b="1" dirty="0"/>
              <a:t>Data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844EE-24FD-4540-ABDB-9AE8B3E7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93" y="1906978"/>
            <a:ext cx="10515600" cy="838012"/>
          </a:xfrm>
        </p:spPr>
        <p:txBody>
          <a:bodyPr/>
          <a:lstStyle/>
          <a:p>
            <a:r>
              <a:rPr lang="en-US" dirty="0"/>
              <a:t>Description of how to train the model from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CC9FC-E879-474A-BE30-46746A387092}"/>
              </a:ext>
            </a:extLst>
          </p:cNvPr>
          <p:cNvGrpSpPr/>
          <p:nvPr/>
        </p:nvGrpSpPr>
        <p:grpSpPr>
          <a:xfrm>
            <a:off x="4838218" y="3164436"/>
            <a:ext cx="2466875" cy="1874558"/>
            <a:chOff x="8458248" y="4263181"/>
            <a:chExt cx="2466875" cy="1874558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04DA6F03-8474-9D4B-9A9D-1250AC826995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845C4456-889D-FA4A-A023-517DD9E32C99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16F53004-86B5-334B-AEB7-793034DB2C67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292D551-2D46-704F-B5FA-997481156D09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8D376F7-138C-7943-8DC1-72DE3180E938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643FC7C-772F-7D46-B20D-0134A509634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73A40C-B8AC-EE43-B6A2-171AC0E06B1E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4F88D-5447-0046-B670-90CE20171252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F8FE7-A2E7-644E-A744-6C7A6D8ACAC0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711DE149-FC5B-BA42-AADC-54CAA2BD632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41AC6D-8165-B144-B316-9F0BBB2A1BD1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8A0491-93F4-2146-8D80-07A87731F194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6199AC-174D-DF41-AE1C-1703C4D2CAE2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3AACE-BB97-1142-958A-4313786DC157}"/>
              </a:ext>
            </a:extLst>
          </p:cNvPr>
          <p:cNvGrpSpPr/>
          <p:nvPr/>
        </p:nvGrpSpPr>
        <p:grpSpPr>
          <a:xfrm>
            <a:off x="526907" y="3224657"/>
            <a:ext cx="2883587" cy="1944707"/>
            <a:chOff x="-4341332" y="2995831"/>
            <a:chExt cx="1831947" cy="12354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6FB854-71E0-3E45-9FCA-5386C675097F}"/>
                </a:ext>
              </a:extLst>
            </p:cNvPr>
            <p:cNvSpPr txBox="1"/>
            <p:nvPr/>
          </p:nvSpPr>
          <p:spPr>
            <a:xfrm>
              <a:off x="-4341332" y="3638527"/>
              <a:ext cx="840375" cy="5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Training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Data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366AD5-000B-4F45-A2C8-C99EE83B932A}"/>
                </a:ext>
              </a:extLst>
            </p:cNvPr>
            <p:cNvGrpSpPr/>
            <p:nvPr/>
          </p:nvGrpSpPr>
          <p:grpSpPr>
            <a:xfrm>
              <a:off x="-3649164" y="2995831"/>
              <a:ext cx="1139779" cy="1235475"/>
              <a:chOff x="-2858272" y="3203590"/>
              <a:chExt cx="1139779" cy="1235475"/>
            </a:xfrm>
          </p:grpSpPr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25F52612-7D79-9746-AE83-0D707689C714}"/>
                  </a:ext>
                </a:extLst>
              </p:cNvPr>
              <p:cNvSpPr/>
              <p:nvPr/>
            </p:nvSpPr>
            <p:spPr>
              <a:xfrm>
                <a:off x="-2858272" y="3203590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5CF60235-381D-474A-B7A0-EC0A917086F7}"/>
                  </a:ext>
                </a:extLst>
              </p:cNvPr>
              <p:cNvSpPr/>
              <p:nvPr/>
            </p:nvSpPr>
            <p:spPr>
              <a:xfrm>
                <a:off x="-2676664" y="3442158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7" name="Can 26">
                <a:extLst>
                  <a:ext uri="{FF2B5EF4-FFF2-40B4-BE49-F238E27FC236}">
                    <a16:creationId xmlns:a16="http://schemas.microsoft.com/office/drawing/2014/main" id="{5B7FBED3-8056-C243-B93B-FF5F1D5B1AA4}"/>
                  </a:ext>
                </a:extLst>
              </p:cNvPr>
              <p:cNvSpPr/>
              <p:nvPr/>
            </p:nvSpPr>
            <p:spPr>
              <a:xfrm>
                <a:off x="-2478346" y="3730727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216E18-8AC4-BB43-918B-03D009667FB9}"/>
              </a:ext>
            </a:extLst>
          </p:cNvPr>
          <p:cNvSpPr txBox="1"/>
          <p:nvPr/>
        </p:nvSpPr>
        <p:spPr>
          <a:xfrm>
            <a:off x="4500574" y="2599512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5DC60DEA-A02E-6E46-83A1-87BFAC1A84EA}"/>
              </a:ext>
            </a:extLst>
          </p:cNvPr>
          <p:cNvSpPr/>
          <p:nvPr/>
        </p:nvSpPr>
        <p:spPr>
          <a:xfrm rot="16200000">
            <a:off x="3878426" y="3892257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AF1632A-D5AC-CB4E-A131-A832C3B33172}"/>
              </a:ext>
            </a:extLst>
          </p:cNvPr>
          <p:cNvSpPr/>
          <p:nvPr/>
        </p:nvSpPr>
        <p:spPr>
          <a:xfrm rot="16200000">
            <a:off x="7786944" y="3838606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769F73-8755-6D4D-BF2F-F86269DF707B}"/>
              </a:ext>
            </a:extLst>
          </p:cNvPr>
          <p:cNvGrpSpPr/>
          <p:nvPr/>
        </p:nvGrpSpPr>
        <p:grpSpPr>
          <a:xfrm>
            <a:off x="8840333" y="3247160"/>
            <a:ext cx="2788792" cy="1850965"/>
            <a:chOff x="2596097" y="2693881"/>
            <a:chExt cx="2020775" cy="1341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3DAFE3-F4E5-5A48-B12F-0C193BA834EE}"/>
                </a:ext>
              </a:extLst>
            </p:cNvPr>
            <p:cNvSpPr txBox="1"/>
            <p:nvPr/>
          </p:nvSpPr>
          <p:spPr>
            <a:xfrm>
              <a:off x="3689727" y="3108318"/>
              <a:ext cx="927145" cy="60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Trained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Models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CD3F13C-7776-1840-9E21-6FA8AA000CCE}"/>
                </a:ext>
              </a:extLst>
            </p:cNvPr>
            <p:cNvGrpSpPr/>
            <p:nvPr/>
          </p:nvGrpSpPr>
          <p:grpSpPr>
            <a:xfrm>
              <a:off x="2596097" y="2693881"/>
              <a:ext cx="1081517" cy="1341220"/>
              <a:chOff x="2641346" y="2683561"/>
              <a:chExt cx="1081517" cy="13412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33F3B2F-E5E0-804A-9889-53772FE1E2FC}"/>
                  </a:ext>
                </a:extLst>
              </p:cNvPr>
              <p:cNvGrpSpPr/>
              <p:nvPr/>
            </p:nvGrpSpPr>
            <p:grpSpPr>
              <a:xfrm rot="5400000">
                <a:off x="2754268" y="257063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9CBCA5-A04A-CA4A-B078-2AE770E4ADA3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6ED122-92F4-064F-B021-960AB20912F7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FD2DD91-AFCF-A049-BCF1-3001C4AE8810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627137D-02E2-1E44-9F09-02F7CC3DCDB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8D5218B2-062A-A14F-9507-1C6A06316E31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4BD88D8-B287-1343-84DB-4DCBA8673D03}"/>
                  </a:ext>
                </a:extLst>
              </p:cNvPr>
              <p:cNvGrpSpPr/>
              <p:nvPr/>
            </p:nvGrpSpPr>
            <p:grpSpPr>
              <a:xfrm rot="5400000">
                <a:off x="2842235" y="2803802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F217B29-1490-C74C-A1BB-CB82DB3A8D40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A9EA5C-9316-1C4A-8BBF-5D7DD7EBF510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0EB4F45-4E5E-494B-B978-A6E76350CFDC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2F2D270-8299-7C48-B6D5-A8CCE19CB39B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A7EE3A5-E912-4747-95E6-FEB26551060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CB62E67-0B77-F044-B227-19414CD08E77}"/>
                  </a:ext>
                </a:extLst>
              </p:cNvPr>
              <p:cNvGrpSpPr/>
              <p:nvPr/>
            </p:nvGrpSpPr>
            <p:grpSpPr>
              <a:xfrm rot="5400000">
                <a:off x="2949393" y="3066181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CEE91B0-8C57-1E41-8FB9-3745F97DCAE1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B51FB20-15E7-6E45-A18E-DBD6EB1B811C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CDE649-EA2A-8B48-A910-4FD4F2893678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8A84FE-A188-9147-9553-A862F9B6EC2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D9FC41D-BD8A-FD4B-913E-C4976550E34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C9096-3FBA-5D48-BDD1-B64F4CF30705}"/>
                  </a:ext>
                </a:extLst>
              </p:cNvPr>
              <p:cNvGrpSpPr/>
              <p:nvPr/>
            </p:nvGrpSpPr>
            <p:grpSpPr>
              <a:xfrm rot="5400000">
                <a:off x="3043031" y="334494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4BB92BF-6AA1-A640-B91D-2C48447E4FF5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F6B4834-0F07-224A-A3DB-DFC5D64A6D19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52FCB3C-0975-4649-83B4-4BBDF40E41C2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240DF96-040C-E149-B512-B2109E4C3116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93EA5EE-936A-034E-8B0D-5B7D9F2A936F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3819F08-7AF5-F74E-BE00-BD027DF6A724}"/>
              </a:ext>
            </a:extLst>
          </p:cNvPr>
          <p:cNvSpPr txBox="1"/>
          <p:nvPr/>
        </p:nvSpPr>
        <p:spPr>
          <a:xfrm>
            <a:off x="5290625" y="5540637"/>
            <a:ext cx="4871847" cy="103105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Training Pipelines  Code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Trained Models  Binaries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918F5-2BED-2544-9BF0-B1501B25E607}"/>
              </a:ext>
            </a:extLst>
          </p:cNvPr>
          <p:cNvGrpSpPr/>
          <p:nvPr/>
        </p:nvGrpSpPr>
        <p:grpSpPr>
          <a:xfrm>
            <a:off x="3245842" y="5459932"/>
            <a:ext cx="2009289" cy="1200329"/>
            <a:chOff x="3245842" y="5459932"/>
            <a:chExt cx="2009289" cy="12003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36DB43-D6A4-0642-90EF-596A1DD8A264}"/>
                </a:ext>
              </a:extLst>
            </p:cNvPr>
            <p:cNvSpPr txBox="1"/>
            <p:nvPr/>
          </p:nvSpPr>
          <p:spPr>
            <a:xfrm>
              <a:off x="3245842" y="5459932"/>
              <a:ext cx="1941557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Software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Engineering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Analogy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D630E0-6357-1447-B9F0-C8FE875B7C5E}"/>
                </a:ext>
              </a:extLst>
            </p:cNvPr>
            <p:cNvCxnSpPr/>
            <p:nvPr/>
          </p:nvCxnSpPr>
          <p:spPr>
            <a:xfrm>
              <a:off x="5255131" y="5604755"/>
              <a:ext cx="0" cy="9756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75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3056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Introduce the machine learning lifecycle</a:t>
            </a:r>
          </a:p>
          <a:p>
            <a:pPr lvl="1"/>
            <a:r>
              <a:rPr lang="en-US" dirty="0"/>
              <a:t>Challenges and Opportunities</a:t>
            </a:r>
          </a:p>
          <a:p>
            <a:pPr lvl="1"/>
            <a:r>
              <a:rPr lang="en-US" dirty="0"/>
              <a:t>Science vs Engineering</a:t>
            </a:r>
          </a:p>
          <a:p>
            <a:r>
              <a:rPr lang="en-US" dirty="0"/>
              <a:t>Review Key Concepts in Readings</a:t>
            </a:r>
          </a:p>
          <a:p>
            <a:pPr lvl="1"/>
            <a:r>
              <a:rPr lang="en-US" dirty="0"/>
              <a:t>Hyperparameters</a:t>
            </a:r>
          </a:p>
          <a:p>
            <a:pPr lvl="1"/>
            <a:r>
              <a:rPr lang="en-US" dirty="0"/>
              <a:t>Model Pipelines, Features, and Feature Engineering</a:t>
            </a:r>
          </a:p>
          <a:p>
            <a:pPr lvl="1"/>
            <a:r>
              <a:rPr lang="en-US" dirty="0"/>
              <a:t>Warm Starting and Fine Tuning</a:t>
            </a:r>
          </a:p>
          <a:p>
            <a:pPr lvl="1"/>
            <a:r>
              <a:rPr lang="en-US" dirty="0"/>
              <a:t>Feedback Loops, Retraining and Continuous Training</a:t>
            </a:r>
          </a:p>
          <a:p>
            <a:pPr lvl="1"/>
            <a:endParaRPr lang="en-US" dirty="0"/>
          </a:p>
          <a:p>
            <a:r>
              <a:rPr lang="en-US" dirty="0"/>
              <a:t>Important Context for Papers and what to expect.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0" y="69867"/>
            <a:ext cx="6515540" cy="5802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24" y="5721461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CBB094-990C-6E42-9CB3-395EC8019E42}"/>
              </a:ext>
            </a:extLst>
          </p:cNvPr>
          <p:cNvSpPr txBox="1"/>
          <p:nvPr/>
        </p:nvSpPr>
        <p:spPr>
          <a:xfrm>
            <a:off x="7029593" y="471636"/>
            <a:ext cx="481533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models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at scale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live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new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Automatically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Manage model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versioning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Requires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minimal expertise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729C5-9F63-394E-BE38-95E4F87E86BB}"/>
              </a:ext>
            </a:extLst>
          </p:cNvPr>
          <p:cNvCxnSpPr/>
          <p:nvPr/>
        </p:nvCxnSpPr>
        <p:spPr>
          <a:xfrm>
            <a:off x="6869079" y="528320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89" y="174060"/>
            <a:ext cx="5085236" cy="4528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868" y="887498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3774" y="1283427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62" y="51661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2126" y="6099386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2FD0D-6FBB-CD4C-9866-090D2B131107}"/>
              </a:ext>
            </a:extLst>
          </p:cNvPr>
          <p:cNvSpPr txBox="1"/>
          <p:nvPr/>
        </p:nvSpPr>
        <p:spPr>
          <a:xfrm>
            <a:off x="4196991" y="239376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B6DD6-A1D2-D049-84F9-A2CC9D260C34}"/>
              </a:ext>
            </a:extLst>
          </p:cNvPr>
          <p:cNvGrpSpPr/>
          <p:nvPr/>
        </p:nvGrpSpPr>
        <p:grpSpPr>
          <a:xfrm>
            <a:off x="5922072" y="1711391"/>
            <a:ext cx="2748737" cy="1077218"/>
            <a:chOff x="7312321" y="1640841"/>
            <a:chExt cx="3023610" cy="1184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F7964F-6082-1C49-979C-403FF7FE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321" y="1741961"/>
              <a:ext cx="1039092" cy="10390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552EEE-4269-EB4A-B46F-F4997B59FA22}"/>
                </a:ext>
              </a:extLst>
            </p:cNvPr>
            <p:cNvSpPr txBox="1"/>
            <p:nvPr/>
          </p:nvSpPr>
          <p:spPr>
            <a:xfrm>
              <a:off x="8304253" y="1640841"/>
              <a:ext cx="2031678" cy="1184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Apache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Airflow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FCEB3-90F9-324F-8F27-A88446E27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758" y="5359183"/>
            <a:ext cx="2244535" cy="119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48B2D-EE46-2344-A56C-E75DBF63B8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0197" y="1711391"/>
            <a:ext cx="2017165" cy="1077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E9A18-B6A3-964E-8C51-7C01D3EFECA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082" y="2893398"/>
            <a:ext cx="2978727" cy="8659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C870AC-C7EA-334B-BDD1-0E283B557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416" y="5034703"/>
            <a:ext cx="1718310" cy="142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786C3-771A-5546-9DA3-77BBB1610F5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640" y="2996832"/>
            <a:ext cx="2643909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5303E0-7D60-154E-9CB8-32DBF95966C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245" y="4636488"/>
            <a:ext cx="2331405" cy="79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89374-F993-7C4D-AA4E-855C44E3D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147" y="5284586"/>
            <a:ext cx="1433994" cy="14339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F95BE-3E8C-0248-B045-8C483464D4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1059" y="4544858"/>
            <a:ext cx="3106208" cy="6212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2CD9-9478-574C-BEFC-6FA4F46C0F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6245" y="5562412"/>
            <a:ext cx="22987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F8089-FA4B-CC42-91B4-E34F16EC1CC2}"/>
              </a:ext>
            </a:extLst>
          </p:cNvPr>
          <p:cNvSpPr txBox="1"/>
          <p:nvPr/>
        </p:nvSpPr>
        <p:spPr>
          <a:xfrm>
            <a:off x="5355261" y="1237572"/>
            <a:ext cx="37449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Workflow Management: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4C5C2-6EAB-0248-8D5E-D762B1772E0B}"/>
              </a:ext>
            </a:extLst>
          </p:cNvPr>
          <p:cNvSpPr txBox="1"/>
          <p:nvPr/>
        </p:nvSpPr>
        <p:spPr>
          <a:xfrm>
            <a:off x="5355261" y="4107129"/>
            <a:ext cx="28216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Scalable Training:</a:t>
            </a:r>
          </a:p>
        </p:txBody>
      </p:sp>
    </p:spTree>
    <p:extLst>
      <p:ext uri="{BB962C8B-B14F-4D97-AF65-F5344CB8AC3E}">
        <p14:creationId xmlns:p14="http://schemas.microsoft.com/office/powerpoint/2010/main" val="8208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4500000">
            <a:off x="6301213" y="-1525948"/>
            <a:ext cx="3392633" cy="11445877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5142046" y="5734166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D22566-ADDD-514B-9148-99E73CD22E7B}"/>
              </a:ext>
            </a:extLst>
          </p:cNvPr>
          <p:cNvSpPr txBox="1"/>
          <p:nvPr/>
        </p:nvSpPr>
        <p:spPr>
          <a:xfrm rot="20878123">
            <a:off x="5845561" y="2223853"/>
            <a:ext cx="5254699" cy="369332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</p:spTree>
    <p:extLst>
      <p:ext uri="{BB962C8B-B14F-4D97-AF65-F5344CB8AC3E}">
        <p14:creationId xmlns:p14="http://schemas.microsoft.com/office/powerpoint/2010/main" val="70335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 0.08438 -0.24259 0.10091 -0.24027 C 0.11797 -0.23773 0.14219 -0.18379 0.15195 -0.1831 C 0.16159 -0.18217 0.15794 -0.23495 0.16589 -0.25139 C 0.17708 -0.25578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0" grpId="3" animBg="1"/>
      <p:bldP spid="30" grpId="4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Starts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5098043">
            <a:off x="6844863" y="489773"/>
            <a:ext cx="3392633" cy="9143256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C5F8A6-CF5E-2A4F-AF32-F3FC05B55D31}"/>
              </a:ext>
            </a:extLst>
          </p:cNvPr>
          <p:cNvCxnSpPr>
            <a:cxnSpLocks/>
          </p:cNvCxnSpPr>
          <p:nvPr/>
        </p:nvCxnSpPr>
        <p:spPr>
          <a:xfrm>
            <a:off x="8006080" y="4450080"/>
            <a:ext cx="476162" cy="691191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D60ED5-BEF0-534C-B4CA-11C0499CECF7}"/>
              </a:ext>
            </a:extLst>
          </p:cNvPr>
          <p:cNvSpPr txBox="1"/>
          <p:nvPr/>
        </p:nvSpPr>
        <p:spPr>
          <a:xfrm>
            <a:off x="1090665" y="1868036"/>
            <a:ext cx="406403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New training data arrives and changes the loss surface.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0C0FEC-F0DB-C84E-A472-6034804CF526}"/>
              </a:ext>
            </a:extLst>
          </p:cNvPr>
          <p:cNvSpPr txBox="1"/>
          <p:nvPr/>
        </p:nvSpPr>
        <p:spPr>
          <a:xfrm>
            <a:off x="526087" y="1929592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04A6B3-DA53-CD44-A109-ED142FFBE58C}"/>
              </a:ext>
            </a:extLst>
          </p:cNvPr>
          <p:cNvSpPr txBox="1"/>
          <p:nvPr/>
        </p:nvSpPr>
        <p:spPr>
          <a:xfrm>
            <a:off x="1090665" y="2638474"/>
            <a:ext cx="406403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Instead of starting over from random weights start at previous solution.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0A052-481A-A744-B494-B99849E1631B}"/>
              </a:ext>
            </a:extLst>
          </p:cNvPr>
          <p:cNvSpPr txBox="1"/>
          <p:nvPr/>
        </p:nvSpPr>
        <p:spPr>
          <a:xfrm>
            <a:off x="526087" y="2700030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2)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7842512" y="4266711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0BA5D-6D2E-384A-B248-7FC1FBA09F49}"/>
              </a:ext>
            </a:extLst>
          </p:cNvPr>
          <p:cNvSpPr txBox="1"/>
          <p:nvPr/>
        </p:nvSpPr>
        <p:spPr>
          <a:xfrm rot="21180654">
            <a:off x="5363692" y="3295236"/>
            <a:ext cx="5458934" cy="906685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F5396EE-46DA-D948-8D95-7A229952E472}"/>
              </a:ext>
            </a:extLst>
          </p:cNvPr>
          <p:cNvSpPr/>
          <p:nvPr/>
        </p:nvSpPr>
        <p:spPr>
          <a:xfrm>
            <a:off x="6209191" y="1392208"/>
            <a:ext cx="4378960" cy="4371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 well if data is changing slowly.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35B8B3-0D2A-4C43-918B-C221CE0CDA27}"/>
              </a:ext>
            </a:extLst>
          </p:cNvPr>
          <p:cNvSpPr/>
          <p:nvPr/>
        </p:nvSpPr>
        <p:spPr>
          <a:xfrm>
            <a:off x="5981306" y="2032294"/>
            <a:ext cx="4834729" cy="437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challenging for model changes.</a:t>
            </a:r>
          </a:p>
        </p:txBody>
      </p:sp>
    </p:spTree>
    <p:extLst>
      <p:ext uri="{BB962C8B-B14F-4D97-AF65-F5344CB8AC3E}">
        <p14:creationId xmlns:p14="http://schemas.microsoft.com/office/powerpoint/2010/main" val="87866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93 0.10648 " pathEditMode="relative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0" grpId="0" animBg="1"/>
      <p:bldP spid="3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0FE3-291D-AF48-94E3-A258D787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 on Warm Starting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E5E7-3BC8-C343-AD20-815E8212F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5"/>
          </a:xfrm>
        </p:spPr>
        <p:txBody>
          <a:bodyPr>
            <a:normAutofit/>
          </a:bodyPr>
          <a:lstStyle/>
          <a:p>
            <a:r>
              <a:rPr lang="en-US" dirty="0"/>
              <a:t>A form of </a:t>
            </a:r>
            <a:r>
              <a:rPr lang="en-US" b="1" dirty="0"/>
              <a:t>transfer learning</a:t>
            </a:r>
            <a:r>
              <a:rPr lang="en-US" dirty="0"/>
              <a:t> across time.</a:t>
            </a:r>
          </a:p>
          <a:p>
            <a:r>
              <a:rPr lang="en-US" dirty="0"/>
              <a:t>Useful for situations where new data is arriving</a:t>
            </a:r>
          </a:p>
          <a:p>
            <a:pPr lvl="1"/>
            <a:r>
              <a:rPr lang="en-US" dirty="0"/>
              <a:t>Equivalent to continuing training larger dataset (assuming old data is still used)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Need a mechanism to set learning rates appropriately</a:t>
            </a:r>
          </a:p>
          <a:p>
            <a:pPr lvl="2"/>
            <a:r>
              <a:rPr lang="en-US" dirty="0"/>
              <a:t>Typically start much smaller</a:t>
            </a:r>
          </a:p>
          <a:p>
            <a:pPr lvl="1"/>
            <a:r>
              <a:rPr lang="en-US" dirty="0"/>
              <a:t>Could get stuck in suboptimal solution for non-convex settings </a:t>
            </a:r>
          </a:p>
          <a:p>
            <a:pPr lvl="2"/>
            <a:r>
              <a:rPr lang="en-US" dirty="0"/>
              <a:t>Though this is true in general</a:t>
            </a:r>
          </a:p>
          <a:p>
            <a:pPr lvl="1"/>
            <a:r>
              <a:rPr lang="en-US" b="1" dirty="0"/>
              <a:t>Catastrophic forgetting:</a:t>
            </a:r>
            <a:r>
              <a:rPr lang="en-US" dirty="0"/>
              <a:t> if you only train on new data may degrade model on old data</a:t>
            </a:r>
          </a:p>
        </p:txBody>
      </p:sp>
    </p:spTree>
    <p:extLst>
      <p:ext uri="{BB962C8B-B14F-4D97-AF65-F5344CB8AC3E}">
        <p14:creationId xmlns:p14="http://schemas.microsoft.com/office/powerpoint/2010/main" val="2510780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n 36">
            <a:extLst>
              <a:ext uri="{FF2B5EF4-FFF2-40B4-BE49-F238E27FC236}">
                <a16:creationId xmlns:a16="http://schemas.microsoft.com/office/drawing/2014/main" id="{B2604D61-7F30-B944-9216-411E799F30F1}"/>
              </a:ext>
            </a:extLst>
          </p:cNvPr>
          <p:cNvSpPr/>
          <p:nvPr/>
        </p:nvSpPr>
        <p:spPr>
          <a:xfrm>
            <a:off x="308610" y="5184950"/>
            <a:ext cx="1422400" cy="83943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1AD30-9E36-AB49-857C-14820FC4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8275"/>
            <a:ext cx="10801350" cy="1325563"/>
          </a:xfrm>
        </p:spPr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D4AD-48F2-4C4E-A945-32915791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489870"/>
          </a:xfrm>
        </p:spPr>
        <p:txBody>
          <a:bodyPr/>
          <a:lstStyle/>
          <a:p>
            <a:r>
              <a:rPr lang="en-US" dirty="0"/>
              <a:t>Using small learning rates to train </a:t>
            </a:r>
            <a:r>
              <a:rPr lang="en-US" b="1" dirty="0"/>
              <a:t>pre-trained</a:t>
            </a:r>
            <a:r>
              <a:rPr lang="en-US" dirty="0"/>
              <a:t> or </a:t>
            </a:r>
            <a:r>
              <a:rPr lang="en-US" b="1" dirty="0"/>
              <a:t>partially pre-trained</a:t>
            </a:r>
            <a:r>
              <a:rPr lang="en-US" dirty="0"/>
              <a:t> model for a </a:t>
            </a:r>
            <a:r>
              <a:rPr lang="en-US" b="1" dirty="0"/>
              <a:t>new dataset</a:t>
            </a:r>
            <a:r>
              <a:rPr lang="en-US" dirty="0"/>
              <a:t> or </a:t>
            </a:r>
            <a:r>
              <a:rPr lang="en-US" b="1" dirty="0"/>
              <a:t>prediction task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Both speeds up training and can improve accuracy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3EC8A6-8457-7F46-983F-E5459111C167}"/>
              </a:ext>
            </a:extLst>
          </p:cNvPr>
          <p:cNvGrpSpPr/>
          <p:nvPr/>
        </p:nvGrpSpPr>
        <p:grpSpPr>
          <a:xfrm>
            <a:off x="308610" y="2763307"/>
            <a:ext cx="1422400" cy="1229360"/>
            <a:chOff x="1432560" y="3200400"/>
            <a:chExt cx="1422400" cy="1229360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4ED1CE77-16A2-514B-812E-E2473721D80B}"/>
                </a:ext>
              </a:extLst>
            </p:cNvPr>
            <p:cNvSpPr/>
            <p:nvPr/>
          </p:nvSpPr>
          <p:spPr>
            <a:xfrm>
              <a:off x="1432560" y="3200400"/>
              <a:ext cx="1422400" cy="1229360"/>
            </a:xfrm>
            <a:prstGeom prst="can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B930D-4ED0-824C-AED4-38283652D31B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Y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6E84FA5-E58D-6D49-A2DB-28AC74D52A74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9AD9AD7-CC92-D549-B609-6A11C28F4D64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8A7661-916D-EE4E-BB35-EA0AA40B37E2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D78B1E3-1663-054C-ABF5-3629ED78F4F3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FF9C87-1DFB-654E-921B-32400DFD74A6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B3DDF8-A7E4-B147-BA44-EF8BD210D4D3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9069C-8E7E-6A42-BAD3-34EC1DB8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1" y="3179728"/>
            <a:ext cx="787400" cy="457200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09D4816A-67FA-D848-9415-ECFE1C2C52E4}"/>
              </a:ext>
            </a:extLst>
          </p:cNvPr>
          <p:cNvSpPr/>
          <p:nvPr/>
        </p:nvSpPr>
        <p:spPr>
          <a:xfrm>
            <a:off x="1593234" y="4147695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3D966A-812A-A248-92A4-A8FDEB46F1A9}"/>
              </a:ext>
            </a:extLst>
          </p:cNvPr>
          <p:cNvGrpSpPr/>
          <p:nvPr/>
        </p:nvGrpSpPr>
        <p:grpSpPr>
          <a:xfrm>
            <a:off x="308610" y="4439567"/>
            <a:ext cx="1422400" cy="1484500"/>
            <a:chOff x="1432560" y="3200400"/>
            <a:chExt cx="1422400" cy="1484500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CA08E6B2-A431-164B-8193-9B01CA33FBF7}"/>
                </a:ext>
              </a:extLst>
            </p:cNvPr>
            <p:cNvSpPr/>
            <p:nvPr/>
          </p:nvSpPr>
          <p:spPr>
            <a:xfrm>
              <a:off x="1432560" y="3200400"/>
              <a:ext cx="1422400" cy="122936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07C88B-B9E4-9847-9BF2-52635CF01B6C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Y</a:t>
              </a: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2242232-CA99-0B40-B943-C6894201B8CC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4A7DF707-CB30-A341-918E-14A164BCC486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7D5404-0F51-924A-81DB-9975C4E6EE87}"/>
                </a:ext>
              </a:extLst>
            </p:cNvPr>
            <p:cNvCxnSpPr>
              <a:cxnSpLocks/>
            </p:cNvCxnSpPr>
            <p:nvPr/>
          </p:nvCxnSpPr>
          <p:spPr>
            <a:xfrm>
              <a:off x="1587358" y="3587858"/>
              <a:ext cx="7762" cy="1026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C5D8C85-C91E-B241-A692-B527008BF9DF}"/>
                </a:ext>
              </a:extLst>
            </p:cNvPr>
            <p:cNvSpPr/>
            <p:nvPr/>
          </p:nvSpPr>
          <p:spPr>
            <a:xfrm>
              <a:off x="1432560" y="433825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2EA31E-FA2A-6C43-9445-839340A224D4}"/>
                </a:ext>
              </a:extLst>
            </p:cNvPr>
            <p:cNvCxnSpPr/>
            <p:nvPr/>
          </p:nvCxnSpPr>
          <p:spPr>
            <a:xfrm>
              <a:off x="2179036" y="3658642"/>
              <a:ext cx="7762" cy="1026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D8D44F-4B3D-BB4D-9F0A-FDB9C090274C}"/>
                </a:ext>
              </a:extLst>
            </p:cNvPr>
            <p:cNvCxnSpPr/>
            <p:nvPr/>
          </p:nvCxnSpPr>
          <p:spPr>
            <a:xfrm>
              <a:off x="2776993" y="3544761"/>
              <a:ext cx="7762" cy="1026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DCDBD2-8224-4042-BC44-D08FDE3AA940}"/>
              </a:ext>
            </a:extLst>
          </p:cNvPr>
          <p:cNvSpPr txBox="1"/>
          <p:nvPr/>
        </p:nvSpPr>
        <p:spPr>
          <a:xfrm>
            <a:off x="54610" y="6044707"/>
            <a:ext cx="19594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Small Change + Additional Data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27821B-4630-984F-BFFE-B04D2292394A}"/>
              </a:ext>
            </a:extLst>
          </p:cNvPr>
          <p:cNvSpPr txBox="1"/>
          <p:nvPr/>
        </p:nvSpPr>
        <p:spPr>
          <a:xfrm>
            <a:off x="1991766" y="3957915"/>
            <a:ext cx="102624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Warm </a:t>
            </a:r>
          </a:p>
          <a:p>
            <a:r>
              <a:rPr lang="en-US" dirty="0"/>
              <a:t>Starting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AB4182-06EC-4A4C-BE5D-4BD1E5CB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78" y="5147070"/>
            <a:ext cx="901700" cy="4445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4AF036B3-0B10-9141-BA60-5338754B8FE2}"/>
              </a:ext>
            </a:extLst>
          </p:cNvPr>
          <p:cNvGrpSpPr/>
          <p:nvPr/>
        </p:nvGrpSpPr>
        <p:grpSpPr>
          <a:xfrm>
            <a:off x="3427929" y="2776109"/>
            <a:ext cx="1422400" cy="1229360"/>
            <a:chOff x="1432560" y="3200400"/>
            <a:chExt cx="1422400" cy="122936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C3FB52DD-6241-D34E-ACC0-CD141389EF1E}"/>
                </a:ext>
              </a:extLst>
            </p:cNvPr>
            <p:cNvSpPr/>
            <p:nvPr/>
          </p:nvSpPr>
          <p:spPr>
            <a:xfrm>
              <a:off x="1432560" y="3200400"/>
              <a:ext cx="1422400" cy="1229360"/>
            </a:xfrm>
            <a:prstGeom prst="can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D1192E-430F-1C40-BC85-E7568B234FEB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Y</a:t>
              </a: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BB304590-0121-1D41-B124-C06118E289B3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62307A28-C0DD-BC48-BD76-731F747A3A05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986450-C590-C146-AB57-118DC0E7449E}"/>
                </a:ext>
              </a:extLst>
            </p:cNvPr>
            <p:cNvCxnSpPr>
              <a:stCxn id="100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BD21269D-E2CE-0849-A861-17343876C899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897E92-4B9B-D646-961F-E66537A12224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D94E7A2-FC2B-0146-8C5B-9EEEB05A11AD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1C3288E7-AAB6-8946-B0E1-B29A5DC3B9AF}"/>
              </a:ext>
            </a:extLst>
          </p:cNvPr>
          <p:cNvSpPr/>
          <p:nvPr/>
        </p:nvSpPr>
        <p:spPr>
          <a:xfrm>
            <a:off x="5812926" y="4226207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39138FF-B336-1849-91F5-4152D57AE40B}"/>
              </a:ext>
            </a:extLst>
          </p:cNvPr>
          <p:cNvSpPr txBox="1"/>
          <p:nvPr/>
        </p:nvSpPr>
        <p:spPr>
          <a:xfrm>
            <a:off x="3165181" y="5919009"/>
            <a:ext cx="19594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Change in the prediction task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C350A49-F736-E04C-8FB6-A05E97765FB7}"/>
              </a:ext>
            </a:extLst>
          </p:cNvPr>
          <p:cNvGrpSpPr/>
          <p:nvPr/>
        </p:nvGrpSpPr>
        <p:grpSpPr>
          <a:xfrm>
            <a:off x="3419181" y="4684073"/>
            <a:ext cx="1422400" cy="985184"/>
            <a:chOff x="1432560" y="3291840"/>
            <a:chExt cx="1422400" cy="985184"/>
          </a:xfrm>
        </p:grpSpPr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7C79952F-B5B6-8A46-A9CA-30E25174E384}"/>
                </a:ext>
              </a:extLst>
            </p:cNvPr>
            <p:cNvSpPr/>
            <p:nvPr/>
          </p:nvSpPr>
          <p:spPr>
            <a:xfrm>
              <a:off x="1432560" y="3330289"/>
              <a:ext cx="1422400" cy="94407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9F72E37-4006-2B4C-BB41-CA31BB27CCCD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</a:t>
              </a:r>
              <a:r>
                <a:rPr lang="en-US" b="1" dirty="0"/>
                <a:t>Z</a:t>
              </a: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34EAD72B-8405-D84B-B806-E818F9A6C7D2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6DD6DB6B-A643-854A-B1C3-C3B6E51701DB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91A657A-D6F8-CF42-BBE6-62C4513227B4}"/>
                </a:ext>
              </a:extLst>
            </p:cNvPr>
            <p:cNvCxnSpPr>
              <a:stCxn id="123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5D770DE1-6708-3343-BF07-713F4DEF81B0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6BE479-14D3-2D4D-9DEB-5CD5AF628752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55CA01C-10F8-BA42-AAAD-5F40A0FDAA7A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C01424F-70BD-0B4F-958C-905B13C2EBD9}"/>
              </a:ext>
            </a:extLst>
          </p:cNvPr>
          <p:cNvGrpSpPr/>
          <p:nvPr/>
        </p:nvGrpSpPr>
        <p:grpSpPr>
          <a:xfrm>
            <a:off x="4987492" y="3063621"/>
            <a:ext cx="2150768" cy="632493"/>
            <a:chOff x="5943669" y="3081828"/>
            <a:chExt cx="2150768" cy="63249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D7C92B4-D3C4-604D-95C8-AA1F6DF27BD2}"/>
                </a:ext>
              </a:extLst>
            </p:cNvPr>
            <p:cNvSpPr txBox="1"/>
            <p:nvPr/>
          </p:nvSpPr>
          <p:spPr>
            <a:xfrm>
              <a:off x="5943669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DF6C21C-77FC-0E4D-AB51-D02069635ECA}"/>
                </a:ext>
              </a:extLst>
            </p:cNvPr>
            <p:cNvSpPr/>
            <p:nvPr/>
          </p:nvSpPr>
          <p:spPr>
            <a:xfrm>
              <a:off x="648868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90DB873-6AF5-5F4C-B9B4-72D3401D1BF1}"/>
                </a:ext>
              </a:extLst>
            </p:cNvPr>
            <p:cNvSpPr/>
            <p:nvPr/>
          </p:nvSpPr>
          <p:spPr>
            <a:xfrm>
              <a:off x="691429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CEB2D306-761D-9044-A9E0-6BB19D8A9DE1}"/>
                </a:ext>
              </a:extLst>
            </p:cNvPr>
            <p:cNvSpPr/>
            <p:nvPr/>
          </p:nvSpPr>
          <p:spPr>
            <a:xfrm>
              <a:off x="7339904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BB72DDA-8F5D-CF47-8E10-094405447B35}"/>
                </a:ext>
              </a:extLst>
            </p:cNvPr>
            <p:cNvCxnSpPr>
              <a:stCxn id="130" idx="3"/>
              <a:endCxn id="131" idx="1"/>
            </p:cNvCxnSpPr>
            <p:nvPr/>
          </p:nvCxnSpPr>
          <p:spPr>
            <a:xfrm>
              <a:off x="6623913" y="3398075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34F9996-9DAD-0646-903B-AEE8366861EB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7049523" y="3398075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A41F051-988E-D447-88D3-957B8EDE2449}"/>
                </a:ext>
              </a:extLst>
            </p:cNvPr>
            <p:cNvCxnSpPr>
              <a:cxnSpLocks/>
              <a:stCxn id="129" idx="3"/>
              <a:endCxn id="130" idx="1"/>
            </p:cNvCxnSpPr>
            <p:nvPr/>
          </p:nvCxnSpPr>
          <p:spPr>
            <a:xfrm>
              <a:off x="6264591" y="3398075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5B1D800-6BB3-4141-BE8F-4400849D31B8}"/>
                </a:ext>
              </a:extLst>
            </p:cNvPr>
            <p:cNvSpPr txBox="1"/>
            <p:nvPr/>
          </p:nvSpPr>
          <p:spPr>
            <a:xfrm>
              <a:off x="7773515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y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DEE46B2-17C7-194C-BB19-E78BBB07C15B}"/>
                </a:ext>
              </a:extLst>
            </p:cNvPr>
            <p:cNvCxnSpPr>
              <a:cxnSpLocks/>
              <a:stCxn id="132" idx="3"/>
              <a:endCxn id="141" idx="1"/>
            </p:cNvCxnSpPr>
            <p:nvPr/>
          </p:nvCxnSpPr>
          <p:spPr>
            <a:xfrm>
              <a:off x="7475134" y="3398075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120869F-B948-CF44-A716-D4ECFAD32382}"/>
              </a:ext>
            </a:extLst>
          </p:cNvPr>
          <p:cNvGrpSpPr/>
          <p:nvPr/>
        </p:nvGrpSpPr>
        <p:grpSpPr>
          <a:xfrm>
            <a:off x="7629838" y="3372598"/>
            <a:ext cx="2134738" cy="1018636"/>
            <a:chOff x="8655718" y="3483348"/>
            <a:chExt cx="2134738" cy="101863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5D5210-A75F-6F4E-8224-273370F69F0F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A78840-E627-E444-BD2D-E92893360C5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AE95A4CD-804B-844F-8C6D-027E61640356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A0A6CFCC-AD4C-E549-8683-DA138A6EA1F0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FB17786-D357-AC43-8BE7-4BA3A37802D8}"/>
                </a:ext>
              </a:extLst>
            </p:cNvPr>
            <p:cNvCxnSpPr>
              <a:stCxn id="148" idx="3"/>
              <a:endCxn id="149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9093F8A-725A-A44D-8D5A-37604195939A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64C3D25-76C5-124E-90B5-A8A15033C0CF}"/>
                </a:ext>
              </a:extLst>
            </p:cNvPr>
            <p:cNvCxnSpPr>
              <a:cxnSpLocks/>
              <a:stCxn id="147" idx="3"/>
              <a:endCxn id="148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7D65E13-2730-EB41-8862-49F7724071D6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682E7ED-814D-5E41-B2DD-F00FBE1242EC}"/>
                </a:ext>
              </a:extLst>
            </p:cNvPr>
            <p:cNvCxnSpPr>
              <a:cxnSpLocks/>
              <a:stCxn id="150" idx="3"/>
              <a:endCxn id="154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A19BCA1-9B09-F146-B65A-264A0003F7EA}"/>
              </a:ext>
            </a:extLst>
          </p:cNvPr>
          <p:cNvGrpSpPr/>
          <p:nvPr/>
        </p:nvGrpSpPr>
        <p:grpSpPr>
          <a:xfrm>
            <a:off x="4994256" y="4955973"/>
            <a:ext cx="2134738" cy="632493"/>
            <a:chOff x="6096069" y="5147042"/>
            <a:chExt cx="2134738" cy="63249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114E4E-2215-1949-993F-D537C987DC7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A0DF6C4B-5EFA-A14D-8DA3-6E6139C1BE9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8F98D035-A072-884E-AEF5-B7A6528AD461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D2FF33B2-C5A0-0F4F-A521-F53E106ED622}"/>
                </a:ext>
              </a:extLst>
            </p:cNvPr>
            <p:cNvSpPr/>
            <p:nvPr/>
          </p:nvSpPr>
          <p:spPr>
            <a:xfrm>
              <a:off x="7492304" y="5147042"/>
              <a:ext cx="135230" cy="63249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DC59F04-ADB9-D946-9D69-96C9F2823EE5}"/>
                </a:ext>
              </a:extLst>
            </p:cNvPr>
            <p:cNvCxnSpPr>
              <a:stCxn id="157" idx="3"/>
              <a:endCxn id="158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919C2C2-C17E-F448-A3D6-1AF3A7C74081}"/>
                </a:ext>
              </a:extLst>
            </p:cNvPr>
            <p:cNvCxnSpPr>
              <a:cxnSpLocks/>
              <a:stCxn id="158" idx="3"/>
              <a:endCxn id="159" idx="1"/>
            </p:cNvCxnSpPr>
            <p:nvPr/>
          </p:nvCxnSpPr>
          <p:spPr>
            <a:xfrm>
              <a:off x="7201923" y="5463289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4616972-FE71-9F4B-A6CB-A61F8D2DA733}"/>
                </a:ext>
              </a:extLst>
            </p:cNvPr>
            <p:cNvCxnSpPr>
              <a:cxnSpLocks/>
              <a:stCxn id="156" idx="3"/>
              <a:endCxn id="157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5192A79-43E2-074D-963C-CB368667DF82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8EAD447-C48E-854D-B79A-03F9DDE67380}"/>
                </a:ext>
              </a:extLst>
            </p:cNvPr>
            <p:cNvCxnSpPr>
              <a:cxnSpLocks/>
              <a:stCxn id="159" idx="3"/>
              <a:endCxn id="163" idx="1"/>
            </p:cNvCxnSpPr>
            <p:nvPr/>
          </p:nvCxnSpPr>
          <p:spPr>
            <a:xfrm>
              <a:off x="7627534" y="5463289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C8EFC69A-CD25-7743-817E-93DBC7B7FC7B}"/>
              </a:ext>
            </a:extLst>
          </p:cNvPr>
          <p:cNvSpPr/>
          <p:nvPr/>
        </p:nvSpPr>
        <p:spPr>
          <a:xfrm rot="18630687">
            <a:off x="7202296" y="3535771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12D2EC-3D37-BC40-9CAB-D866B923B454}"/>
              </a:ext>
            </a:extLst>
          </p:cNvPr>
          <p:cNvGrpSpPr/>
          <p:nvPr/>
        </p:nvGrpSpPr>
        <p:grpSpPr>
          <a:xfrm>
            <a:off x="7356759" y="4762901"/>
            <a:ext cx="2134738" cy="1018636"/>
            <a:chOff x="8655718" y="3483348"/>
            <a:chExt cx="2134738" cy="1018636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668B8E4-489F-1F4B-A30E-4FECBC8AD04D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020B5410-5161-F54B-B31F-2C60B2C60FB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FF7F970C-F312-EC4F-B77A-32EC37A635A8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3D0C3343-2C79-EA45-881A-3E573D678DA9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A28E8AB-70F0-F543-9139-5219D92E7052}"/>
                </a:ext>
              </a:extLst>
            </p:cNvPr>
            <p:cNvCxnSpPr>
              <a:stCxn id="171" idx="3"/>
              <a:endCxn id="172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973882E-0C1E-F441-967C-7D843104D9E8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C8B42915-1C8C-8A4D-85D3-6D138205943C}"/>
                </a:ext>
              </a:extLst>
            </p:cNvPr>
            <p:cNvCxnSpPr>
              <a:cxnSpLocks/>
              <a:stCxn id="170" idx="3"/>
              <a:endCxn id="171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BDB359-8067-EC4D-B41F-6F5D6DDCD26A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4729B601-577B-4E48-9563-5B938D7A92B0}"/>
                </a:ext>
              </a:extLst>
            </p:cNvPr>
            <p:cNvCxnSpPr>
              <a:cxnSpLocks/>
              <a:stCxn id="173" idx="3"/>
              <a:endCxn id="177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Down Arrow 178">
            <a:extLst>
              <a:ext uri="{FF2B5EF4-FFF2-40B4-BE49-F238E27FC236}">
                <a16:creationId xmlns:a16="http://schemas.microsoft.com/office/drawing/2014/main" id="{B3837C85-C795-5142-B680-864501B40375}"/>
              </a:ext>
            </a:extLst>
          </p:cNvPr>
          <p:cNvSpPr/>
          <p:nvPr/>
        </p:nvSpPr>
        <p:spPr>
          <a:xfrm>
            <a:off x="8538023" y="4543674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own Arrow 179">
            <a:extLst>
              <a:ext uri="{FF2B5EF4-FFF2-40B4-BE49-F238E27FC236}">
                <a16:creationId xmlns:a16="http://schemas.microsoft.com/office/drawing/2014/main" id="{F26741AB-0ED3-FC46-B32C-ADF22EBF4557}"/>
              </a:ext>
            </a:extLst>
          </p:cNvPr>
          <p:cNvSpPr/>
          <p:nvPr/>
        </p:nvSpPr>
        <p:spPr>
          <a:xfrm rot="19036299">
            <a:off x="9568662" y="4497566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EECB2ED-DB25-D849-BA6B-BCF81DCE98E2}"/>
              </a:ext>
            </a:extLst>
          </p:cNvPr>
          <p:cNvGrpSpPr/>
          <p:nvPr/>
        </p:nvGrpSpPr>
        <p:grpSpPr>
          <a:xfrm>
            <a:off x="9719263" y="4762901"/>
            <a:ext cx="2134738" cy="1018636"/>
            <a:chOff x="6096069" y="4953970"/>
            <a:chExt cx="2134738" cy="101863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6F0240-D474-1B4C-90EE-4EB2EBCC2DA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258678B2-3540-8049-B925-25792911C0A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4FF6E779-4549-2346-9921-35A8EA02D6F2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F68F1E17-78D9-FB41-81D4-9312FE2412AF}"/>
                </a:ext>
              </a:extLst>
            </p:cNvPr>
            <p:cNvSpPr/>
            <p:nvPr/>
          </p:nvSpPr>
          <p:spPr>
            <a:xfrm>
              <a:off x="7492304" y="4953970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58FAE746-BE93-2942-BDF2-2275DAA3DD7C}"/>
                </a:ext>
              </a:extLst>
            </p:cNvPr>
            <p:cNvCxnSpPr>
              <a:stCxn id="183" idx="3"/>
              <a:endCxn id="184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13A9F7A8-1720-8A45-A158-5BE845429AF5}"/>
                </a:ext>
              </a:extLst>
            </p:cNvPr>
            <p:cNvCxnSpPr>
              <a:cxnSpLocks/>
              <a:stCxn id="184" idx="3"/>
              <a:endCxn id="185" idx="1"/>
            </p:cNvCxnSpPr>
            <p:nvPr/>
          </p:nvCxnSpPr>
          <p:spPr>
            <a:xfrm flipV="1">
              <a:off x="7201923" y="5463288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7D08A0CA-11B1-C048-A2D4-429F261AC66D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4D9A5D-B535-AA43-930A-AA818FFDDA88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7BE9B83-F49E-D44A-8287-7F64CCBEA438}"/>
                </a:ext>
              </a:extLst>
            </p:cNvPr>
            <p:cNvCxnSpPr>
              <a:cxnSpLocks/>
              <a:stCxn id="185" idx="3"/>
              <a:endCxn id="189" idx="1"/>
            </p:cNvCxnSpPr>
            <p:nvPr/>
          </p:nvCxnSpPr>
          <p:spPr>
            <a:xfrm>
              <a:off x="7627534" y="5463288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55BA8B3-4482-1649-AEAA-8ED15F5A997A}"/>
              </a:ext>
            </a:extLst>
          </p:cNvPr>
          <p:cNvCxnSpPr/>
          <p:nvPr/>
        </p:nvCxnSpPr>
        <p:spPr>
          <a:xfrm>
            <a:off x="3033590" y="3372598"/>
            <a:ext cx="0" cy="198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438174DF-520D-2943-9A9B-C9EF52B83418}"/>
              </a:ext>
            </a:extLst>
          </p:cNvPr>
          <p:cNvSpPr txBox="1"/>
          <p:nvPr/>
        </p:nvSpPr>
        <p:spPr>
          <a:xfrm>
            <a:off x="4938637" y="4075586"/>
            <a:ext cx="102624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Warm </a:t>
            </a:r>
          </a:p>
          <a:p>
            <a:r>
              <a:rPr lang="en-US" dirty="0"/>
              <a:t>Starting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6FE8377-2F0C-4245-BFEE-12CC8EE0B675}"/>
              </a:ext>
            </a:extLst>
          </p:cNvPr>
          <p:cNvSpPr txBox="1"/>
          <p:nvPr/>
        </p:nvSpPr>
        <p:spPr>
          <a:xfrm>
            <a:off x="7289758" y="3019796"/>
            <a:ext cx="25426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Add new top layer(s)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2F259BE-9CAD-E844-B661-831367E78467}"/>
              </a:ext>
            </a:extLst>
          </p:cNvPr>
          <p:cNvSpPr txBox="1"/>
          <p:nvPr/>
        </p:nvSpPr>
        <p:spPr>
          <a:xfrm>
            <a:off x="7351451" y="5636118"/>
            <a:ext cx="152943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just the top layer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22F81B0-C419-CA49-9B29-89EA19B449F6}"/>
              </a:ext>
            </a:extLst>
          </p:cNvPr>
          <p:cNvSpPr txBox="1"/>
          <p:nvPr/>
        </p:nvSpPr>
        <p:spPr>
          <a:xfrm>
            <a:off x="9697306" y="5645355"/>
            <a:ext cx="15294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all</a:t>
            </a:r>
          </a:p>
          <a:p>
            <a:r>
              <a:rPr lang="en-US" dirty="0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14491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65" grpId="0" animBg="1"/>
      <p:bldP spid="179" grpId="0" animBg="1"/>
      <p:bldP spid="180" grpId="0" animBg="1"/>
      <p:bldP spid="195" grpId="0"/>
      <p:bldP spid="196" grpId="0"/>
      <p:bldP spid="197" grpId="0"/>
      <p:bldP spid="1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417" y="621070"/>
            <a:ext cx="4034302" cy="2444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19" y="611766"/>
            <a:ext cx="2964800" cy="2640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55" y="682998"/>
            <a:ext cx="272801" cy="2575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469" y="3113770"/>
            <a:ext cx="955088" cy="5077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94" y="3148836"/>
            <a:ext cx="860517" cy="475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56A47-8052-5843-9AB7-7672692DC8AE}"/>
              </a:ext>
            </a:extLst>
          </p:cNvPr>
          <p:cNvSpPr txBox="1"/>
          <p:nvPr/>
        </p:nvSpPr>
        <p:spPr>
          <a:xfrm>
            <a:off x="0" y="1126592"/>
            <a:ext cx="43515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Open 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EA56F-B3E4-D54B-9777-8A12F59FDEBC}"/>
              </a:ext>
            </a:extLst>
          </p:cNvPr>
          <p:cNvSpPr txBox="1"/>
          <p:nvPr/>
        </p:nvSpPr>
        <p:spPr>
          <a:xfrm>
            <a:off x="514234" y="4056286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D2613-8A95-6541-BA55-78E8883C2665}"/>
              </a:ext>
            </a:extLst>
          </p:cNvPr>
          <p:cNvSpPr txBox="1"/>
          <p:nvPr/>
        </p:nvSpPr>
        <p:spPr>
          <a:xfrm>
            <a:off x="4774383" y="4073501"/>
            <a:ext cx="705513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&amp;  Composition</a:t>
            </a:r>
          </a:p>
        </p:txBody>
      </p:sp>
    </p:spTree>
    <p:extLst>
      <p:ext uri="{BB962C8B-B14F-4D97-AF65-F5344CB8AC3E}">
        <p14:creationId xmlns:p14="http://schemas.microsoft.com/office/powerpoint/2010/main" val="104641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C16E-C358-A84C-A3D9-08BDFE0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23" y="430805"/>
            <a:ext cx="6801677" cy="1325563"/>
          </a:xfrm>
        </p:spPr>
        <p:txBody>
          <a:bodyPr/>
          <a:lstStyle/>
          <a:p>
            <a:r>
              <a:rPr lang="en-US" dirty="0"/>
              <a:t>How, What, &amp; 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r>
              <a:rPr lang="en-US" sz="3200" b="1" dirty="0"/>
              <a:t>How</a:t>
            </a:r>
            <a:r>
              <a:rPr lang="en-US" sz="3200" dirty="0"/>
              <a:t> was the model or data created?</a:t>
            </a:r>
            <a:endParaRPr lang="en-US" sz="3200" b="1" dirty="0"/>
          </a:p>
          <a:p>
            <a:r>
              <a:rPr lang="en-US" sz="3200" b="1" dirty="0"/>
              <a:t>What</a:t>
            </a:r>
            <a:r>
              <a:rPr lang="en-US" sz="3200" dirty="0"/>
              <a:t> is the latest or best version?</a:t>
            </a:r>
          </a:p>
          <a:p>
            <a:r>
              <a:rPr lang="en-US" sz="3200" b="1" dirty="0"/>
              <a:t>Who</a:t>
            </a:r>
            <a:r>
              <a:rPr lang="en-US" sz="3200" dirty="0"/>
              <a:t> is responsible? (blame...)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0B5E2-2183-D442-AEFA-A6DD56B93B3D}"/>
              </a:ext>
            </a:extLst>
          </p:cNvPr>
          <p:cNvSpPr txBox="1"/>
          <p:nvPr/>
        </p:nvSpPr>
        <p:spPr>
          <a:xfrm>
            <a:off x="576903" y="320675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0CB7D-017A-3D43-8025-3E89204DDDF6}"/>
              </a:ext>
            </a:extLst>
          </p:cNvPr>
          <p:cNvGrpSpPr/>
          <p:nvPr/>
        </p:nvGrpSpPr>
        <p:grpSpPr>
          <a:xfrm>
            <a:off x="248190" y="4199501"/>
            <a:ext cx="4480945" cy="2421145"/>
            <a:chOff x="864626" y="4242771"/>
            <a:chExt cx="4480945" cy="24211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E1A337-9989-1242-A417-1636A7A133EA}"/>
                </a:ext>
              </a:extLst>
            </p:cNvPr>
            <p:cNvGrpSpPr/>
            <p:nvPr/>
          </p:nvGrpSpPr>
          <p:grpSpPr>
            <a:xfrm>
              <a:off x="2653808" y="4242771"/>
              <a:ext cx="2691763" cy="2421145"/>
              <a:chOff x="3000001" y="4302406"/>
              <a:chExt cx="2691763" cy="242114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9CB3EE5-7687-3D47-9E2C-2805E8387873}"/>
                  </a:ext>
                </a:extLst>
              </p:cNvPr>
              <p:cNvGrpSpPr/>
              <p:nvPr/>
            </p:nvGrpSpPr>
            <p:grpSpPr>
              <a:xfrm>
                <a:off x="3112445" y="4302406"/>
                <a:ext cx="2466875" cy="1874558"/>
                <a:chOff x="8458248" y="4263181"/>
                <a:chExt cx="2466875" cy="1874558"/>
              </a:xfrm>
            </p:grpSpPr>
            <p:sp>
              <p:nvSpPr>
                <p:cNvPr id="6" name="Can 5">
                  <a:extLst>
                    <a:ext uri="{FF2B5EF4-FFF2-40B4-BE49-F238E27FC236}">
                      <a16:creationId xmlns:a16="http://schemas.microsoft.com/office/drawing/2014/main" id="{382B05EC-9263-AD49-8C11-FD61AC1ED74B}"/>
                    </a:ext>
                  </a:extLst>
                </p:cNvPr>
                <p:cNvSpPr/>
                <p:nvPr/>
              </p:nvSpPr>
              <p:spPr>
                <a:xfrm rot="16200000">
                  <a:off x="10354529" y="4893034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0FB3EE36-EB12-1E44-808E-F4F62521E4C9}"/>
                    </a:ext>
                  </a:extLst>
                </p:cNvPr>
                <p:cNvSpPr/>
                <p:nvPr/>
              </p:nvSpPr>
              <p:spPr>
                <a:xfrm rot="16200000">
                  <a:off x="8826688" y="4395424"/>
                  <a:ext cx="203018" cy="938170"/>
                </a:xfrm>
                <a:prstGeom prst="can">
                  <a:avLst>
                    <a:gd name="adj" fmla="val 45106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2B147616-3335-EC46-8B68-1A237B95B445}"/>
                    </a:ext>
                  </a:extLst>
                </p:cNvPr>
                <p:cNvSpPr/>
                <p:nvPr/>
              </p:nvSpPr>
              <p:spPr>
                <a:xfrm rot="14400000">
                  <a:off x="9570449" y="4176769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C5DE8D6B-F73F-7B4D-894A-AA07C7223744}"/>
                    </a:ext>
                  </a:extLst>
                </p:cNvPr>
                <p:cNvSpPr/>
                <p:nvPr/>
              </p:nvSpPr>
              <p:spPr>
                <a:xfrm rot="16200000">
                  <a:off x="10354527" y="3960836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Can 9">
                  <a:extLst>
                    <a:ext uri="{FF2B5EF4-FFF2-40B4-BE49-F238E27FC236}">
                      <a16:creationId xmlns:a16="http://schemas.microsoft.com/office/drawing/2014/main" id="{53CDAB71-3D49-2641-B19C-E539F95A356E}"/>
                    </a:ext>
                  </a:extLst>
                </p:cNvPr>
                <p:cNvSpPr/>
                <p:nvPr/>
              </p:nvSpPr>
              <p:spPr>
                <a:xfrm rot="16200000">
                  <a:off x="9156069" y="4571097"/>
                  <a:ext cx="203018" cy="1598659"/>
                </a:xfrm>
                <a:prstGeom prst="can">
                  <a:avLst>
                    <a:gd name="adj" fmla="val 43095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Can 10">
                  <a:extLst>
                    <a:ext uri="{FF2B5EF4-FFF2-40B4-BE49-F238E27FC236}">
                      <a16:creationId xmlns:a16="http://schemas.microsoft.com/office/drawing/2014/main" id="{D1F7CD55-F902-574C-B318-FADF659F1F8B}"/>
                    </a:ext>
                  </a:extLst>
                </p:cNvPr>
                <p:cNvSpPr/>
                <p:nvPr/>
              </p:nvSpPr>
              <p:spPr>
                <a:xfrm rot="18265628">
                  <a:off x="9528299" y="4641432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1EC1781-AF4A-F84B-BB59-55C52E873A55}"/>
                    </a:ext>
                  </a:extLst>
                </p:cNvPr>
                <p:cNvSpPr/>
                <p:nvPr/>
              </p:nvSpPr>
              <p:spPr>
                <a:xfrm>
                  <a:off x="9902199" y="426318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D8A4F58-DD96-DF4B-B9D9-0643B614C912}"/>
                    </a:ext>
                  </a:extLst>
                </p:cNvPr>
                <p:cNvSpPr/>
                <p:nvPr/>
              </p:nvSpPr>
              <p:spPr>
                <a:xfrm>
                  <a:off x="9134529" y="4677126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CC6AC59-F10E-054E-91AF-FBF2C3207634}"/>
                    </a:ext>
                  </a:extLst>
                </p:cNvPr>
                <p:cNvSpPr/>
                <p:nvPr/>
              </p:nvSpPr>
              <p:spPr>
                <a:xfrm>
                  <a:off x="9800601" y="5158629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D9AB4B94-8ECC-BE44-8C70-5A49A68950DC}"/>
                    </a:ext>
                  </a:extLst>
                </p:cNvPr>
                <p:cNvSpPr/>
                <p:nvPr/>
              </p:nvSpPr>
              <p:spPr>
                <a:xfrm rot="16200000">
                  <a:off x="9590609" y="4718385"/>
                  <a:ext cx="203018" cy="2466010"/>
                </a:xfrm>
                <a:prstGeom prst="can">
                  <a:avLst>
                    <a:gd name="adj" fmla="val 47117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888C36-E5D3-8F49-8AF6-7305D64ECB6D}"/>
                    </a:ext>
                  </a:extLst>
                </p:cNvPr>
                <p:cNvSpPr/>
                <p:nvPr/>
              </p:nvSpPr>
              <p:spPr>
                <a:xfrm>
                  <a:off x="885887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4D8423D-451A-AE40-BA6A-91FA2E09146D}"/>
                    </a:ext>
                  </a:extLst>
                </p:cNvPr>
                <p:cNvSpPr/>
                <p:nvPr/>
              </p:nvSpPr>
              <p:spPr>
                <a:xfrm>
                  <a:off x="954724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1BDC1CA-D4A8-0640-95BF-E2004579F36F}"/>
                    </a:ext>
                  </a:extLst>
                </p:cNvPr>
                <p:cNvSpPr/>
                <p:nvPr/>
              </p:nvSpPr>
              <p:spPr>
                <a:xfrm>
                  <a:off x="10257663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6C2CC-96FE-9D4B-A0F5-4F804EB0FC1B}"/>
                  </a:ext>
                </a:extLst>
              </p:cNvPr>
              <p:cNvSpPr txBox="1"/>
              <p:nvPr/>
            </p:nvSpPr>
            <p:spPr>
              <a:xfrm>
                <a:off x="3000001" y="6261886"/>
                <a:ext cx="2691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Training Pipelines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7F783-457A-E34B-A63D-685879D913F9}"/>
                </a:ext>
              </a:extLst>
            </p:cNvPr>
            <p:cNvSpPr txBox="1"/>
            <p:nvPr/>
          </p:nvSpPr>
          <p:spPr>
            <a:xfrm>
              <a:off x="864626" y="4752252"/>
              <a:ext cx="1731564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Partial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Solution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184-3A50-0249-BDAC-B57706744377}"/>
              </a:ext>
            </a:extLst>
          </p:cNvPr>
          <p:cNvSpPr txBox="1"/>
          <p:nvPr/>
        </p:nvSpPr>
        <p:spPr>
          <a:xfrm>
            <a:off x="5361878" y="4147383"/>
            <a:ext cx="6406042" cy="22929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Track relationships between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&amp; Data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People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(versions?)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BB9856-87AF-7C41-97B0-E3C502F642E8}"/>
              </a:ext>
            </a:extLst>
          </p:cNvPr>
          <p:cNvCxnSpPr/>
          <p:nvPr/>
        </p:nvCxnSpPr>
        <p:spPr>
          <a:xfrm>
            <a:off x="5224908" y="4075528"/>
            <a:ext cx="0" cy="2622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CF0D4F-3905-9142-B3D3-95695D0C64B2}"/>
              </a:ext>
            </a:extLst>
          </p:cNvPr>
          <p:cNvGrpSpPr/>
          <p:nvPr/>
        </p:nvGrpSpPr>
        <p:grpSpPr>
          <a:xfrm>
            <a:off x="9103080" y="4708982"/>
            <a:ext cx="1703219" cy="646331"/>
            <a:chOff x="9556269" y="4710033"/>
            <a:chExt cx="1703219" cy="646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DA115E-C40E-B142-9833-F9EA6710E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51095" y="4741176"/>
              <a:ext cx="1208393" cy="5846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201A0-0888-F646-B8FE-145999D62CA6}"/>
                </a:ext>
              </a:extLst>
            </p:cNvPr>
            <p:cNvSpPr txBox="1"/>
            <p:nvPr/>
          </p:nvSpPr>
          <p:spPr>
            <a:xfrm>
              <a:off x="9556269" y="4710033"/>
              <a:ext cx="53091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3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5461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661787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644000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5843510" y="4369089"/>
            <a:ext cx="307253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771420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</p:spTree>
    <p:extLst>
      <p:ext uri="{BB962C8B-B14F-4D97-AF65-F5344CB8AC3E}">
        <p14:creationId xmlns:p14="http://schemas.microsoft.com/office/powerpoint/2010/main" val="21842609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5371322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5371322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5371322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1196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DD554-ABEE-E343-A28E-5EFA25ED3741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56D6EC-A9B7-5F4A-99FE-CD08FAB55681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CA159502-9040-D046-B1C1-C6DFB29580E9}"/>
              </a:ext>
            </a:extLst>
          </p:cNvPr>
          <p:cNvSpPr/>
          <p:nvPr/>
        </p:nvSpPr>
        <p:spPr>
          <a:xfrm>
            <a:off x="4000860" y="4362952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8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224" y="4744560"/>
            <a:ext cx="2057139" cy="1136539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CE8D51C-3F23-6646-8E97-7FAEE8E95E27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62" name="Chord 61">
            <a:extLst>
              <a:ext uri="{FF2B5EF4-FFF2-40B4-BE49-F238E27FC236}">
                <a16:creationId xmlns:a16="http://schemas.microsoft.com/office/drawing/2014/main" id="{D5663913-3D9E-D948-A09B-48D5B4126F20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04ADF59-989C-1045-890D-6AB8994259D1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51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6094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59050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008865" y="4892596"/>
            <a:ext cx="1887174" cy="720306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6303273" y="2348053"/>
            <a:ext cx="2073377" cy="720306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</p:spTree>
    <p:extLst>
      <p:ext uri="{BB962C8B-B14F-4D97-AF65-F5344CB8AC3E}">
        <p14:creationId xmlns:p14="http://schemas.microsoft.com/office/powerpoint/2010/main" val="7366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2887660" y="4306817"/>
            <a:ext cx="0" cy="45851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2792190" y="4078706"/>
            <a:ext cx="671649" cy="939219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2647756" y="3780787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2792190" y="5864289"/>
            <a:ext cx="671649" cy="939219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2647756" y="5548133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4996975" y="4842884"/>
            <a:ext cx="671649" cy="939219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4832045" y="4503563"/>
            <a:ext cx="103105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1881598" y="4659388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1882700" y="5824627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1994532" y="5219688"/>
            <a:ext cx="2653708" cy="15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3604075" y="4354097"/>
            <a:ext cx="5036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3551599" y="6139680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4173007" y="4644393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4162332" y="5907821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5830583" y="5116428"/>
            <a:ext cx="1234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60" y="4694658"/>
            <a:ext cx="1654364" cy="1242611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5802409" y="5617741"/>
            <a:ext cx="1434928" cy="547691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790" y="3787225"/>
            <a:ext cx="1088848" cy="601573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2907714" y="4334013"/>
            <a:ext cx="407829" cy="407829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3745190" y="3682977"/>
            <a:ext cx="1576509" cy="547691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5C55C-EC49-7942-AA15-5FA8B7822722}"/>
              </a:ext>
            </a:extLst>
          </p:cNvPr>
          <p:cNvSpPr/>
          <p:nvPr/>
        </p:nvSpPr>
        <p:spPr>
          <a:xfrm>
            <a:off x="270024" y="423447"/>
            <a:ext cx="11752188" cy="64345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83E23E-A79C-8442-89ED-F98393A5C9D6}"/>
              </a:ext>
            </a:extLst>
          </p:cNvPr>
          <p:cNvGrpSpPr/>
          <p:nvPr/>
        </p:nvGrpSpPr>
        <p:grpSpPr>
          <a:xfrm>
            <a:off x="5935195" y="2528583"/>
            <a:ext cx="5853812" cy="954107"/>
            <a:chOff x="5935195" y="2528583"/>
            <a:chExt cx="5853812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C63C9-9C30-7F4E-BDAC-88F238CA865D}"/>
                </a:ext>
              </a:extLst>
            </p:cNvPr>
            <p:cNvSpPr txBox="1"/>
            <p:nvPr/>
          </p:nvSpPr>
          <p:spPr>
            <a:xfrm>
              <a:off x="5938484" y="2528583"/>
              <a:ext cx="5850523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to track composition and validate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end-to-end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accuracy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8AAFF7-DF4E-2C49-AF16-03254150E0E2}"/>
                </a:ext>
              </a:extLst>
            </p:cNvPr>
            <p:cNvCxnSpPr/>
            <p:nvPr/>
          </p:nvCxnSpPr>
          <p:spPr>
            <a:xfrm>
              <a:off x="5935195" y="2626659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AEEC6-D3FF-C44A-ADF4-36485E8B20A6}"/>
              </a:ext>
            </a:extLst>
          </p:cNvPr>
          <p:cNvGrpSpPr/>
          <p:nvPr/>
        </p:nvGrpSpPr>
        <p:grpSpPr>
          <a:xfrm>
            <a:off x="5938484" y="3800267"/>
            <a:ext cx="6096000" cy="954107"/>
            <a:chOff x="5938484" y="3800267"/>
            <a:chExt cx="6096000" cy="9541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F0139-22F6-FC4A-8D04-5DDD7F84936D}"/>
                </a:ext>
              </a:extLst>
            </p:cNvPr>
            <p:cNvSpPr/>
            <p:nvPr/>
          </p:nvSpPr>
          <p:spPr>
            <a:xfrm>
              <a:off x="5938484" y="3800267"/>
              <a:ext cx="6096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unit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and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integration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testing for models.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A3D697-20C4-214E-BB44-71160D1E15B1}"/>
                </a:ext>
              </a:extLst>
            </p:cNvPr>
            <p:cNvCxnSpPr/>
            <p:nvPr/>
          </p:nvCxnSpPr>
          <p:spPr>
            <a:xfrm>
              <a:off x="5944720" y="3880123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25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161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10207297" cy="4747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5441493"/>
            <a:ext cx="2138049" cy="113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895950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10ms under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bursty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 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Complicated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by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Deep Neural Networks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ML Algorithms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91827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202" y="1575727"/>
            <a:ext cx="2445244" cy="1958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49" y="4025008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677" y="4888608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315" y="5683894"/>
            <a:ext cx="2331405" cy="7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470" y="1467990"/>
            <a:ext cx="3580478" cy="2868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226" y="5330647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5669" y="5049977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032" y="5485675"/>
            <a:ext cx="2331405" cy="795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6DF7A3-B845-804D-895E-D313E1BC3FD8}"/>
              </a:ext>
            </a:extLst>
          </p:cNvPr>
          <p:cNvSpPr txBox="1"/>
          <p:nvPr/>
        </p:nvSpPr>
        <p:spPr>
          <a:xfrm>
            <a:off x="908424" y="4680645"/>
            <a:ext cx="54729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Specialized for Particular Models or Frameworks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31A3-5749-654A-AC9D-EFCD17B34985}"/>
              </a:ext>
            </a:extLst>
          </p:cNvPr>
          <p:cNvSpPr txBox="1"/>
          <p:nvPr/>
        </p:nvSpPr>
        <p:spPr>
          <a:xfrm>
            <a:off x="7500470" y="2003167"/>
            <a:ext cx="16225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My system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79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452" y="5054155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6298" y="5721461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4664607" y="4278266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404686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2438" y="2456103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336" y="1132921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230" y="1119572"/>
            <a:ext cx="5714289" cy="5089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893" y="1119572"/>
            <a:ext cx="10941602" cy="5089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138" y="1582220"/>
            <a:ext cx="490091" cy="46264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234" y="7431435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867" y="7628686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50589" y="7431435"/>
            <a:ext cx="2057139" cy="1136539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47B119EA-18BD-A747-8794-81124FD2D0A3}"/>
              </a:ext>
            </a:extLst>
          </p:cNvPr>
          <p:cNvSpPr/>
          <p:nvPr/>
        </p:nvSpPr>
        <p:spPr>
          <a:xfrm>
            <a:off x="-130302" y="-58785"/>
            <a:ext cx="12736200" cy="7445829"/>
          </a:xfrm>
          <a:custGeom>
            <a:avLst/>
            <a:gdLst>
              <a:gd name="connsiteX0" fmla="*/ 7470983 w 12736200"/>
              <a:gd name="connsiteY0" fmla="*/ 5231705 h 7445829"/>
              <a:gd name="connsiteX1" fmla="*/ 7470983 w 12736200"/>
              <a:gd name="connsiteY1" fmla="*/ 5758939 h 7445829"/>
              <a:gd name="connsiteX2" fmla="*/ 7446828 w 12736200"/>
              <a:gd name="connsiteY2" fmla="*/ 5731677 h 7445829"/>
              <a:gd name="connsiteX3" fmla="*/ 7134663 w 12736200"/>
              <a:gd name="connsiteY3" fmla="*/ 5611270 h 7445829"/>
              <a:gd name="connsiteX4" fmla="*/ 6693195 w 12736200"/>
              <a:gd name="connsiteY4" fmla="*/ 6022365 h 7445829"/>
              <a:gd name="connsiteX5" fmla="*/ 7134663 w 12736200"/>
              <a:gd name="connsiteY5" fmla="*/ 6433460 h 7445829"/>
              <a:gd name="connsiteX6" fmla="*/ 7446828 w 12736200"/>
              <a:gd name="connsiteY6" fmla="*/ 6313053 h 7445829"/>
              <a:gd name="connsiteX7" fmla="*/ 7470983 w 12736200"/>
              <a:gd name="connsiteY7" fmla="*/ 6285791 h 7445829"/>
              <a:gd name="connsiteX8" fmla="*/ 7470983 w 12736200"/>
              <a:gd name="connsiteY8" fmla="*/ 6851770 h 7445829"/>
              <a:gd name="connsiteX9" fmla="*/ 12177059 w 12736200"/>
              <a:gd name="connsiteY9" fmla="*/ 6851770 h 7445829"/>
              <a:gd name="connsiteX10" fmla="*/ 12177059 w 12736200"/>
              <a:gd name="connsiteY10" fmla="*/ 5231705 h 7445829"/>
              <a:gd name="connsiteX11" fmla="*/ 0 w 12736200"/>
              <a:gd name="connsiteY11" fmla="*/ 0 h 7445829"/>
              <a:gd name="connsiteX12" fmla="*/ 12736200 w 12736200"/>
              <a:gd name="connsiteY12" fmla="*/ 0 h 7445829"/>
              <a:gd name="connsiteX13" fmla="*/ 12736200 w 12736200"/>
              <a:gd name="connsiteY13" fmla="*/ 7445829 h 7445829"/>
              <a:gd name="connsiteX14" fmla="*/ 0 w 12736200"/>
              <a:gd name="connsiteY14" fmla="*/ 7445829 h 744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36200" h="7445829">
                <a:moveTo>
                  <a:pt x="7470983" y="5231705"/>
                </a:moveTo>
                <a:lnTo>
                  <a:pt x="7470983" y="5758939"/>
                </a:lnTo>
                <a:lnTo>
                  <a:pt x="7446828" y="5731677"/>
                </a:lnTo>
                <a:cubicBezTo>
                  <a:pt x="7366938" y="5657284"/>
                  <a:pt x="7256571" y="5611270"/>
                  <a:pt x="7134663" y="5611270"/>
                </a:cubicBezTo>
                <a:cubicBezTo>
                  <a:pt x="6890847" y="5611270"/>
                  <a:pt x="6693195" y="5795324"/>
                  <a:pt x="6693195" y="6022365"/>
                </a:cubicBezTo>
                <a:cubicBezTo>
                  <a:pt x="6693195" y="6249406"/>
                  <a:pt x="6890847" y="6433460"/>
                  <a:pt x="7134663" y="6433460"/>
                </a:cubicBezTo>
                <a:cubicBezTo>
                  <a:pt x="7256571" y="6433460"/>
                  <a:pt x="7366938" y="6387447"/>
                  <a:pt x="7446828" y="6313053"/>
                </a:cubicBezTo>
                <a:lnTo>
                  <a:pt x="7470983" y="6285791"/>
                </a:lnTo>
                <a:lnTo>
                  <a:pt x="7470983" y="6851770"/>
                </a:lnTo>
                <a:lnTo>
                  <a:pt x="12177059" y="6851770"/>
                </a:lnTo>
                <a:lnTo>
                  <a:pt x="12177059" y="5231705"/>
                </a:lnTo>
                <a:close/>
                <a:moveTo>
                  <a:pt x="0" y="0"/>
                </a:moveTo>
                <a:lnTo>
                  <a:pt x="12736200" y="0"/>
                </a:lnTo>
                <a:lnTo>
                  <a:pt x="12736200" y="7445829"/>
                </a:lnTo>
                <a:lnTo>
                  <a:pt x="0" y="7445829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C1B705-EC91-7D40-AAEC-FCEC96F2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b="1" dirty="0"/>
              <a:t>Model updates: </a:t>
            </a:r>
            <a:r>
              <a:rPr lang="en-US" dirty="0"/>
              <a:t>retrained as new data</a:t>
            </a:r>
          </a:p>
          <a:p>
            <a:pPr lvl="1"/>
            <a:r>
              <a:rPr lang="en-US" b="1" dirty="0"/>
              <a:t>Periodically: </a:t>
            </a:r>
            <a:r>
              <a:rPr lang="en-US" dirty="0"/>
              <a:t>leverage batch processing and validation</a:t>
            </a:r>
          </a:p>
          <a:p>
            <a:pPr lvl="2"/>
            <a:r>
              <a:rPr lang="en-US" dirty="0"/>
              <a:t>Model could be out-of-date for extended period of time</a:t>
            </a:r>
          </a:p>
          <a:p>
            <a:pPr lvl="1"/>
            <a:r>
              <a:rPr lang="en-US" b="1" dirty="0"/>
              <a:t>Continuously (online learning):</a:t>
            </a:r>
            <a:r>
              <a:rPr lang="en-US" dirty="0"/>
              <a:t> most fresh model</a:t>
            </a:r>
          </a:p>
          <a:p>
            <a:pPr lvl="2"/>
            <a:r>
              <a:rPr lang="en-US" dirty="0">
                <a:sym typeface="Wingdings" pitchFamily="2" charset="2"/>
              </a:rPr>
              <a:t>Needs validation, learning rates? … complicated</a:t>
            </a:r>
          </a:p>
          <a:p>
            <a:r>
              <a:rPr lang="en-US" b="1" dirty="0">
                <a:sym typeface="Wingdings" pitchFamily="2" charset="2"/>
              </a:rPr>
              <a:t>Feature updates:</a:t>
            </a:r>
            <a:r>
              <a:rPr lang="en-US" dirty="0">
                <a:sym typeface="Wingdings" pitchFamily="2" charset="2"/>
              </a:rPr>
              <a:t> new data may change features</a:t>
            </a:r>
          </a:p>
          <a:p>
            <a:pPr lvl="1"/>
            <a:r>
              <a:rPr lang="en-US" dirty="0">
                <a:sym typeface="Wingdings" pitchFamily="2" charset="2"/>
              </a:rPr>
              <a:t>Example: </a:t>
            </a:r>
            <a:r>
              <a:rPr lang="en-US" i="1" dirty="0">
                <a:sym typeface="Wingdings" pitchFamily="2" charset="2"/>
              </a:rPr>
              <a:t>update click history for a users  new predictions</a:t>
            </a:r>
            <a:endParaRPr lang="en-US" b="1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Can be more robust than online learning  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65CC6C01-3C27-8A48-BFB2-0CF07EF5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Incorporating Feedback</a:t>
            </a:r>
          </a:p>
        </p:txBody>
      </p:sp>
    </p:spTree>
    <p:extLst>
      <p:ext uri="{BB962C8B-B14F-4D97-AF65-F5344CB8AC3E}">
        <p14:creationId xmlns:p14="http://schemas.microsoft.com/office/powerpoint/2010/main" val="333370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bldLvl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12D-A9C6-D044-8B39-D545E74D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5421085"/>
          </a:xfrm>
        </p:spPr>
        <p:txBody>
          <a:bodyPr>
            <a:normAutofit/>
          </a:bodyPr>
          <a:lstStyle/>
          <a:p>
            <a:r>
              <a:rPr lang="en-US" dirty="0"/>
              <a:t>Models can bias the data they collect</a:t>
            </a:r>
          </a:p>
          <a:p>
            <a:pPr lvl="1"/>
            <a:r>
              <a:rPr lang="en-US" dirty="0"/>
              <a:t>Example: content recommendation</a:t>
            </a:r>
          </a:p>
          <a:p>
            <a:pPr lvl="1"/>
            <a:r>
              <a:rPr lang="en-US" dirty="0"/>
              <a:t>Future models may reflect earlier model bias</a:t>
            </a:r>
          </a:p>
          <a:p>
            <a:r>
              <a:rPr lang="en-US" b="1" dirty="0"/>
              <a:t>Exploration – Exploitation Trade-off</a:t>
            </a:r>
          </a:p>
          <a:p>
            <a:pPr lvl="1"/>
            <a:r>
              <a:rPr lang="en-US" b="1" dirty="0"/>
              <a:t>Exploration:</a:t>
            </a:r>
            <a:r>
              <a:rPr lang="en-US" dirty="0"/>
              <a:t> observe diverse outcomes</a:t>
            </a:r>
          </a:p>
          <a:p>
            <a:pPr lvl="1"/>
            <a:r>
              <a:rPr lang="en-US" b="1" dirty="0"/>
              <a:t>Exploitation:</a:t>
            </a:r>
            <a:r>
              <a:rPr lang="en-US" dirty="0"/>
              <a:t> leverage model to take</a:t>
            </a:r>
            <a:br>
              <a:rPr lang="en-US" dirty="0"/>
            </a:br>
            <a:r>
              <a:rPr lang="en-US" dirty="0"/>
              <a:t>predicted best action</a:t>
            </a:r>
          </a:p>
          <a:p>
            <a:r>
              <a:rPr lang="en-US" b="1" dirty="0"/>
              <a:t>Solutions</a:t>
            </a:r>
          </a:p>
          <a:p>
            <a:pPr lvl="1"/>
            <a:r>
              <a:rPr lang="en-US" b="1" dirty="0"/>
              <a:t>Randomization (</a:t>
            </a:r>
            <a:r>
              <a:rPr lang="en-US" b="1" dirty="0" err="1"/>
              <a:t>ε</a:t>
            </a:r>
            <a:r>
              <a:rPr lang="en-US" b="1" dirty="0"/>
              <a:t>-greedy)</a:t>
            </a:r>
            <a:r>
              <a:rPr lang="en-US" dirty="0"/>
              <a:t>: occasionally ignore the model</a:t>
            </a:r>
          </a:p>
          <a:p>
            <a:pPr lvl="1"/>
            <a:r>
              <a:rPr lang="en-US" b="1" dirty="0"/>
              <a:t>Bandit Algorithms/Thompson Sampling:</a:t>
            </a:r>
            <a:r>
              <a:rPr lang="en-US" dirty="0"/>
              <a:t> optimally balance exploration and exploitation </a:t>
            </a:r>
            <a:r>
              <a:rPr lang="en-US" dirty="0">
                <a:sym typeface="Wingdings" pitchFamily="2" charset="2"/>
              </a:rPr>
              <a:t> active area of research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A4EF5D-E93D-6D40-A85C-0D95B585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5361"/>
            <a:ext cx="10801350" cy="1325563"/>
          </a:xfrm>
        </p:spPr>
        <p:txBody>
          <a:bodyPr/>
          <a:lstStyle/>
          <a:p>
            <a:r>
              <a:rPr lang="en-US" dirty="0"/>
              <a:t>Feedback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438F-3CDE-2D4D-97C9-430945D3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36" y="524281"/>
            <a:ext cx="3759682" cy="3823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181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017964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017964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017964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217123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217123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4639630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4639630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4639630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53651-3810-9B4B-B13F-F7AC047F5122}"/>
              </a:ext>
            </a:extLst>
          </p:cNvPr>
          <p:cNvSpPr txBox="1"/>
          <p:nvPr/>
        </p:nvSpPr>
        <p:spPr>
          <a:xfrm>
            <a:off x="605312" y="5716923"/>
            <a:ext cx="1014489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cover each phase in more detail throughout the semester but this week we focus on </a:t>
            </a:r>
            <a:r>
              <a:rPr lang="en-US" b="1" dirty="0"/>
              <a:t>managing the entire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37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4380"/>
            <a:ext cx="108013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943"/>
            <a:ext cx="10515600" cy="5032375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Introduce the machine learning lifecycle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Challenges and Opportunities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Science vs Engineering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Review Key Concepts in Readings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Hyperparameters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Model Pipelines, Features, and Feature Engineering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Warm Starting and Fine Tuning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Feedback Loops, Retraining and Continuous Training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Important Context for Papers and what to expect.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68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Hidden Technical Debt in Machine Learning Systems</a:t>
            </a:r>
            <a:endParaRPr lang="en-US" dirty="0"/>
          </a:p>
          <a:p>
            <a:pPr lvl="1"/>
            <a:r>
              <a:rPr lang="en-US" dirty="0"/>
              <a:t>NeurIPS’15, widely cited</a:t>
            </a:r>
          </a:p>
          <a:p>
            <a:pPr lvl="1"/>
            <a:r>
              <a:rPr lang="en-US" dirty="0"/>
              <a:t>Provides an overview of the challenges from Google </a:t>
            </a:r>
          </a:p>
          <a:p>
            <a:r>
              <a:rPr lang="en-US" dirty="0">
                <a:hlinkClick r:id="rId3"/>
              </a:rPr>
              <a:t>TFX: A TensorFlow-Based Production-Scale Machine Learning Platform</a:t>
            </a:r>
            <a:endParaRPr lang="en-US" dirty="0"/>
          </a:p>
          <a:p>
            <a:pPr lvl="1"/>
            <a:r>
              <a:rPr lang="en-US" dirty="0"/>
              <a:t>KDD’17, now part of </a:t>
            </a:r>
            <a:r>
              <a:rPr lang="en-US" dirty="0">
                <a:hlinkClick r:id="rId4"/>
              </a:rPr>
              <a:t>https://www.tensorflow.org/tfx</a:t>
            </a:r>
            <a:r>
              <a:rPr lang="en-US" dirty="0"/>
              <a:t> (sort of)</a:t>
            </a:r>
          </a:p>
          <a:p>
            <a:pPr lvl="1"/>
            <a:r>
              <a:rPr lang="en-US" dirty="0"/>
              <a:t>Googles solution to the challenges in the first paper</a:t>
            </a:r>
          </a:p>
          <a:p>
            <a:r>
              <a:rPr lang="en-US" dirty="0">
                <a:hlinkClick r:id="rId5"/>
              </a:rPr>
              <a:t>Towards Unified Data and Lifecycle Management for Deep Learning</a:t>
            </a:r>
            <a:endParaRPr lang="en-US" dirty="0"/>
          </a:p>
          <a:p>
            <a:pPr lvl="1"/>
            <a:r>
              <a:rPr lang="en-US" dirty="0"/>
              <a:t>ICDE’17, </a:t>
            </a:r>
            <a:r>
              <a:rPr lang="en-US" dirty="0">
                <a:hlinkClick r:id="rId6"/>
              </a:rPr>
              <a:t>Video Demo</a:t>
            </a:r>
            <a:endParaRPr lang="en-US" dirty="0"/>
          </a:p>
          <a:p>
            <a:pPr lvl="1"/>
            <a:r>
              <a:rPr lang="en-US" dirty="0"/>
              <a:t>An alternative database community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33A-5102-9640-9F57-9E10563E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Systems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8E02-B8E4-7842-B5ED-D9A7765F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3076" cy="43513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Doing Machine Learning the Uber Way: Five Lessons From the First Three Years of Michelangelo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System overview</a:t>
            </a:r>
            <a:endParaRPr lang="en-US" dirty="0"/>
          </a:p>
          <a:p>
            <a:r>
              <a:rPr lang="en-US" dirty="0">
                <a:hlinkClick r:id="rId4"/>
              </a:rPr>
              <a:t>Introducing FBLearner Flow: Facebook’s AI backbone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6"/>
              </a:rPr>
              <a:t>KubeFlow</a:t>
            </a:r>
            <a:r>
              <a:rPr lang="en-US" dirty="0"/>
              <a:t>: Kubernetes Pipeline Orchestration Framework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7"/>
              </a:rPr>
              <a:t>DeepBird</a:t>
            </a:r>
            <a:r>
              <a:rPr lang="en-US" dirty="0"/>
              <a:t>: Twitters ML Deployment Framework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Demonstration of Mlflow: A System to Accelerate the Machine Learning Lifecycle</a:t>
            </a:r>
            <a:endParaRPr lang="en-US" dirty="0"/>
          </a:p>
          <a:p>
            <a:pPr lvl="1"/>
            <a:r>
              <a:rPr lang="en-US" dirty="0"/>
              <a:t>Databricks software product (with open-source version)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8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D4DA-1750-6445-9AEE-B0B7F508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905214"/>
            <a:ext cx="10801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Hidden Technical Debt</a:t>
            </a:r>
            <a:br>
              <a:rPr lang="en-US" dirty="0"/>
            </a:br>
            <a:r>
              <a:rPr lang="en-US" dirty="0"/>
              <a:t>in Machine Learning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94DB-B0B1-9D48-AB79-68FE4E118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694463"/>
            <a:ext cx="11353801" cy="3913576"/>
          </a:xfrm>
        </p:spPr>
        <p:txBody>
          <a:bodyPr/>
          <a:lstStyle/>
          <a:p>
            <a:r>
              <a:rPr lang="en-US" b="1" dirty="0"/>
              <a:t>Technical Debt: </a:t>
            </a:r>
            <a:r>
              <a:rPr lang="en-US" dirty="0"/>
              <a:t>long term development and maintenance costs incurred by expedient design decisions </a:t>
            </a:r>
          </a:p>
          <a:p>
            <a:r>
              <a:rPr lang="en-US" b="1" dirty="0"/>
              <a:t>Key Idea:</a:t>
            </a:r>
            <a:r>
              <a:rPr lang="en-US" dirty="0"/>
              <a:t> machine learning deployments often incur substantial technical debt (compared to traditional software)</a:t>
            </a:r>
          </a:p>
          <a:p>
            <a:r>
              <a:rPr lang="en-US" b="1" dirty="0"/>
              <a:t>Contribution:</a:t>
            </a:r>
            <a:r>
              <a:rPr lang="en-US" dirty="0"/>
              <a:t> this paper characterizes the forms of technical debt and alludes to possible compensating actions</a:t>
            </a:r>
          </a:p>
          <a:p>
            <a:endParaRPr lang="en-US" i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CDDA4-5BB5-854E-8C16-3957D70D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9" y="493780"/>
            <a:ext cx="5543769" cy="18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39D5-5EEE-DB41-912E-9FE406C2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35" y="594995"/>
            <a:ext cx="5648053" cy="14950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TFX: A TensorFlow-Based Production-Scale Machine Learning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A965-24DB-DB45-8485-B9AC1C06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35" y="2319293"/>
            <a:ext cx="11451911" cy="3885564"/>
          </a:xfrm>
        </p:spPr>
        <p:txBody>
          <a:bodyPr/>
          <a:lstStyle/>
          <a:p>
            <a:r>
              <a:rPr lang="en-US" dirty="0"/>
              <a:t>Describes solutions to many of the problem outlined in the technical debt paper.</a:t>
            </a:r>
          </a:p>
          <a:p>
            <a:r>
              <a:rPr lang="en-US" b="1" dirty="0"/>
              <a:t>Key Idea:</a:t>
            </a:r>
            <a:r>
              <a:rPr lang="en-US" dirty="0"/>
              <a:t> Adapt best practices for software development to address machine learning lifecycle</a:t>
            </a:r>
          </a:p>
          <a:p>
            <a:pPr lvl="1"/>
            <a:r>
              <a:rPr lang="en-US" dirty="0"/>
              <a:t>empathetic to the </a:t>
            </a:r>
            <a:r>
              <a:rPr lang="en-US" i="1" dirty="0"/>
              <a:t>reality</a:t>
            </a:r>
            <a:r>
              <a:rPr lang="en-US" dirty="0"/>
              <a:t> of “machine learning developers”</a:t>
            </a:r>
          </a:p>
          <a:p>
            <a:r>
              <a:rPr lang="en-US" b="1" dirty="0"/>
              <a:t>Contributions: </a:t>
            </a:r>
            <a:r>
              <a:rPr lang="en-US" dirty="0"/>
              <a:t>actual system, interesting ideas around data and model validation, schema enforcement, and meaningful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BCF0-EDC4-4842-A921-41AC715B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9" y="464366"/>
            <a:ext cx="5803858" cy="18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FF3-9074-A740-B845-382D0CE9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6618"/>
            <a:ext cx="70370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Unified Data and Lifecycle Management </a:t>
            </a:r>
            <a:br>
              <a:rPr lang="en-US" dirty="0"/>
            </a:br>
            <a:r>
              <a:rPr lang="en-US" dirty="0"/>
              <a:t>for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6091-3986-164C-9E00-0A3DDAEA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724738"/>
            <a:ext cx="11295561" cy="4472896"/>
          </a:xfrm>
        </p:spPr>
        <p:txBody>
          <a:bodyPr>
            <a:normAutofit/>
          </a:bodyPr>
          <a:lstStyle/>
          <a:p>
            <a:r>
              <a:rPr lang="en-US" sz="2400" dirty="0"/>
              <a:t>Describes a system (</a:t>
            </a:r>
            <a:r>
              <a:rPr lang="en-US" sz="2400" dirty="0" err="1"/>
              <a:t>ModelHub</a:t>
            </a:r>
            <a:r>
              <a:rPr lang="en-US" sz="2400" dirty="0"/>
              <a:t>) for managing, querying, and manipulating models and their related metadata. </a:t>
            </a:r>
          </a:p>
          <a:p>
            <a:r>
              <a:rPr lang="en-US" sz="2400" b="1" dirty="0"/>
              <a:t>Key Idea(?):</a:t>
            </a:r>
            <a:r>
              <a:rPr lang="en-US" sz="2400" dirty="0"/>
              <a:t> Model lifecycle management combines code and data (parameters) </a:t>
            </a:r>
            <a:r>
              <a:rPr lang="en-US" sz="2400" dirty="0">
                <a:sym typeface="Wingdings" pitchFamily="2" charset="2"/>
              </a:rPr>
              <a:t> a natural API would then combine version control commands with SQL-like querying.</a:t>
            </a:r>
            <a:endParaRPr lang="en-US" sz="2400" b="1" dirty="0"/>
          </a:p>
          <a:p>
            <a:r>
              <a:rPr lang="en-US" sz="2400" b="1" dirty="0"/>
              <a:t>Solution:</a:t>
            </a:r>
            <a:r>
              <a:rPr lang="en-US" sz="2400" dirty="0"/>
              <a:t> Combines a git-like client API with a SQL-like querying interface to enable basic actions and more complex queries.  </a:t>
            </a:r>
          </a:p>
          <a:p>
            <a:pPr lvl="1"/>
            <a:r>
              <a:rPr lang="en-US" sz="2000" dirty="0"/>
              <a:t>Leverages optimizations to store model weights more efficiently.</a:t>
            </a:r>
          </a:p>
          <a:p>
            <a:pPr lvl="2"/>
            <a:r>
              <a:rPr lang="en-US" sz="1800" dirty="0"/>
              <a:t>(necessary?)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736C1-3110-1B4E-8FE1-9D34A43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46355"/>
            <a:ext cx="440461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DF7E-FCA0-044E-A71E-62F975D4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13F2-C1C7-DD4F-B4FF-1A7384F41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the work differentiate between engineering and research challenges?</a:t>
            </a:r>
          </a:p>
          <a:p>
            <a:r>
              <a:rPr lang="en-US" dirty="0"/>
              <a:t>What are the key research challenges proposed and addressed?</a:t>
            </a:r>
          </a:p>
          <a:p>
            <a:r>
              <a:rPr lang="en-US" dirty="0"/>
              <a:t>Are the proposed solutions too opinionated</a:t>
            </a:r>
          </a:p>
          <a:p>
            <a:pPr lvl="1"/>
            <a:r>
              <a:rPr lang="en-US" dirty="0"/>
              <a:t>Would they require top down mandates for adoption?</a:t>
            </a:r>
          </a:p>
          <a:p>
            <a:pPr lvl="1"/>
            <a:r>
              <a:rPr lang="en-US" dirty="0"/>
              <a:t>Would you use these systems?</a:t>
            </a:r>
          </a:p>
          <a:p>
            <a:pPr lvl="1"/>
            <a:r>
              <a:rPr lang="en-US" dirty="0"/>
              <a:t>Are they sufficiently flexible to support innovation</a:t>
            </a:r>
          </a:p>
        </p:txBody>
      </p:sp>
    </p:spTree>
    <p:extLst>
      <p:ext uri="{BB962C8B-B14F-4D97-AF65-F5344CB8AC3E}">
        <p14:creationId xmlns:p14="http://schemas.microsoft.com/office/powerpoint/2010/main" val="15642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273946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ED37E-954F-B34F-8BF7-22D4952F9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3583"/>
            <a:ext cx="12192000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3908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8DB2-7AF2-1042-BF67-910EAD6D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Andrej </a:t>
            </a:r>
            <a:r>
              <a:rPr lang="en-US" sz="4000" dirty="0" err="1"/>
              <a:t>Karpathy</a:t>
            </a:r>
            <a:r>
              <a:rPr lang="en-US" sz="4000" dirty="0"/>
              <a:t> (</a:t>
            </a:r>
            <a:r>
              <a:rPr lang="en-US" sz="4000" dirty="0">
                <a:sym typeface="Wingdings" pitchFamily="2" charset="2"/>
              </a:rPr>
              <a:t>Tesla Auto Pilot Team)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5DDF2-BE1D-1E4A-980E-D87E882D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66572-CCD1-724A-9E79-4F05ABC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3" y="1421477"/>
            <a:ext cx="7248697" cy="543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8DEA-4FF1-ED44-BDEC-8CF8EAA6D384}"/>
              </a:ext>
            </a:extLst>
          </p:cNvPr>
          <p:cNvSpPr txBox="1"/>
          <p:nvPr/>
        </p:nvSpPr>
        <p:spPr>
          <a:xfrm>
            <a:off x="7855527" y="1704109"/>
            <a:ext cx="341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of you have ever worked with real data?</a:t>
            </a:r>
          </a:p>
        </p:txBody>
      </p:sp>
    </p:spTree>
    <p:extLst>
      <p:ext uri="{BB962C8B-B14F-4D97-AF65-F5344CB8AC3E}">
        <p14:creationId xmlns:p14="http://schemas.microsoft.com/office/powerpoint/2010/main" val="19283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4099555750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36325" y="3148580"/>
            <a:ext cx="3996260" cy="901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213" y="5036940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586424" y="813467"/>
            <a:ext cx="44405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Building informative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features functions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Designing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architectures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Tuning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hyperparameters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2B0ACEB-A3C1-A84E-A244-0D2C75587946}"/>
              </a:ext>
            </a:extLst>
          </p:cNvPr>
          <p:cNvSpPr/>
          <p:nvPr/>
        </p:nvSpPr>
        <p:spPr>
          <a:xfrm rot="8100000">
            <a:off x="3981881" y="4957031"/>
            <a:ext cx="584431" cy="584431"/>
          </a:xfrm>
          <a:prstGeom prst="arc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A29E3B0-FA6C-0D4F-96DD-029070D02477}"/>
              </a:ext>
            </a:extLst>
          </p:cNvPr>
          <p:cNvSpPr/>
          <p:nvPr/>
        </p:nvSpPr>
        <p:spPr>
          <a:xfrm>
            <a:off x="5001154" y="4417482"/>
            <a:ext cx="2050137" cy="1037968"/>
          </a:xfrm>
          <a:prstGeom prst="wedgeRoundRectCallout">
            <a:avLst>
              <a:gd name="adj1" fmla="val -67133"/>
              <a:gd name="adj2" fmla="val 3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 was born for this!</a:t>
            </a:r>
          </a:p>
        </p:txBody>
      </p:sp>
    </p:spTree>
    <p:extLst>
      <p:ext uri="{BB962C8B-B14F-4D97-AF65-F5344CB8AC3E}">
        <p14:creationId xmlns:p14="http://schemas.microsoft.com/office/powerpoint/2010/main" val="7563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" grpId="0" animBg="1"/>
      <p:bldP spid="1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38862</TotalTime>
  <Words>1678</Words>
  <Application>Microsoft Macintosh PowerPoint</Application>
  <PresentationFormat>Widescreen</PresentationFormat>
  <Paragraphs>374</Paragraphs>
  <Slides>49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Aharoni</vt:lpstr>
      <vt:lpstr>Arial</vt:lpstr>
      <vt:lpstr>Calibri</vt:lpstr>
      <vt:lpstr>Century Gothic</vt:lpstr>
      <vt:lpstr>Comic Sans MS</vt:lpstr>
      <vt:lpstr>Helvetica Neue</vt:lpstr>
      <vt:lpstr>Helvetica Neue Light</vt:lpstr>
      <vt:lpstr>Monaco</vt:lpstr>
      <vt:lpstr>Times</vt:lpstr>
      <vt:lpstr>Wingdings</vt:lpstr>
      <vt:lpstr>2_Office Theme</vt:lpstr>
      <vt:lpstr>1_Office Theme</vt:lpstr>
      <vt:lpstr>AI-Systems Machine Learning Lifecycle</vt:lpstr>
      <vt:lpstr>Objectives For Today</vt:lpstr>
      <vt:lpstr>PowerPoint Presentation</vt:lpstr>
      <vt:lpstr>PowerPoint Presentation</vt:lpstr>
      <vt:lpstr>PowerPoint Presentation</vt:lpstr>
      <vt:lpstr>PowerPoint Presentation</vt:lpstr>
      <vt:lpstr>Andrej Karpathy (Tesla Auto Pilot Team)</vt:lpstr>
      <vt:lpstr>PowerPoint Presentation</vt:lpstr>
      <vt:lpstr>PowerPoint Presentation</vt:lpstr>
      <vt:lpstr>Features and Feature Engineering</vt:lpstr>
      <vt:lpstr>Additional Notes on Features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Pipelines Capture the  Code and Data Dependencies</vt:lpstr>
      <vt:lpstr>PowerPoint Presentation</vt:lpstr>
      <vt:lpstr>PowerPoint Presentation</vt:lpstr>
      <vt:lpstr>PowerPoint Presentation</vt:lpstr>
      <vt:lpstr>PowerPoint Presentation</vt:lpstr>
      <vt:lpstr>Warm Start Training</vt:lpstr>
      <vt:lpstr>Warm Starts Training</vt:lpstr>
      <vt:lpstr>Additional Thoughts on Warm Starting</vt:lpstr>
      <vt:lpstr>Fine Tuning</vt:lpstr>
      <vt:lpstr>PowerPoint Presentation</vt:lpstr>
      <vt:lpstr>How, What, &amp; Who?</vt:lpstr>
      <vt:lpstr>Composition</vt:lpstr>
      <vt:lpstr>Composition</vt:lpstr>
      <vt:lpstr>Composition</vt:lpstr>
      <vt:lpstr>Composition</vt:lpstr>
      <vt:lpstr>Composition</vt:lpstr>
      <vt:lpstr>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Incorporating Feedback</vt:lpstr>
      <vt:lpstr>Feedback Cycles</vt:lpstr>
      <vt:lpstr>PowerPoint Presentation</vt:lpstr>
      <vt:lpstr>Objectives For Today</vt:lpstr>
      <vt:lpstr>Reading for the Week</vt:lpstr>
      <vt:lpstr>Related Systems Efforts</vt:lpstr>
      <vt:lpstr>Hidden Technical Debt in Machine Learning  Systems</vt:lpstr>
      <vt:lpstr>TFX: A TensorFlow-Based Production-Scale Machine Learning Platform</vt:lpstr>
      <vt:lpstr>Towards Unified Data and Lifecycle Management  for Deep Learning</vt:lpstr>
      <vt:lpstr>What to think about when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837</cp:revision>
  <cp:lastPrinted>2016-09-15T22:35:52Z</cp:lastPrinted>
  <dcterms:created xsi:type="dcterms:W3CDTF">2016-06-11T00:34:45Z</dcterms:created>
  <dcterms:modified xsi:type="dcterms:W3CDTF">2019-09-09T06:34:00Z</dcterms:modified>
</cp:coreProperties>
</file>